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38"/>
  </p:notesMasterIdLst>
  <p:sldIdLst>
    <p:sldId id="316" r:id="rId2"/>
    <p:sldId id="266" r:id="rId3"/>
    <p:sldId id="257" r:id="rId4"/>
    <p:sldId id="281" r:id="rId5"/>
    <p:sldId id="282" r:id="rId6"/>
    <p:sldId id="259" r:id="rId7"/>
    <p:sldId id="270" r:id="rId8"/>
    <p:sldId id="321" r:id="rId9"/>
    <p:sldId id="322" r:id="rId10"/>
    <p:sldId id="324" r:id="rId11"/>
    <p:sldId id="325" r:id="rId12"/>
    <p:sldId id="323" r:id="rId13"/>
    <p:sldId id="271" r:id="rId14"/>
    <p:sldId id="260" r:id="rId15"/>
    <p:sldId id="272" r:id="rId16"/>
    <p:sldId id="283" r:id="rId17"/>
    <p:sldId id="313" r:id="rId18"/>
    <p:sldId id="311" r:id="rId19"/>
    <p:sldId id="312" r:id="rId20"/>
    <p:sldId id="261" r:id="rId21"/>
    <p:sldId id="302" r:id="rId22"/>
    <p:sldId id="279" r:id="rId23"/>
    <p:sldId id="303" r:id="rId24"/>
    <p:sldId id="262" r:id="rId25"/>
    <p:sldId id="274" r:id="rId26"/>
    <p:sldId id="263" r:id="rId27"/>
    <p:sldId id="264" r:id="rId28"/>
    <p:sldId id="306" r:id="rId29"/>
    <p:sldId id="276" r:id="rId30"/>
    <p:sldId id="307" r:id="rId31"/>
    <p:sldId id="308" r:id="rId32"/>
    <p:sldId id="309" r:id="rId33"/>
    <p:sldId id="310" r:id="rId34"/>
    <p:sldId id="319" r:id="rId35"/>
    <p:sldId id="305" r:id="rId36"/>
    <p:sldId id="32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9" autoAdjust="0"/>
    <p:restoredTop sz="94830"/>
  </p:normalViewPr>
  <p:slideViewPr>
    <p:cSldViewPr snapToGrid="0" snapToObjects="1">
      <p:cViewPr varScale="1">
        <p:scale>
          <a:sx n="117" d="100"/>
          <a:sy n="117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52EB0-2467-904F-8C4D-0F4F506F3833}" type="datetimeFigureOut">
              <a:rPr lang="en-US" smtClean="0"/>
              <a:t>2/6/23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751B6-92F6-0941-8950-7E4D46DCA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04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01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9" name="Shape 5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647700">
              <a:defRPr sz="1600">
                <a:uFillTx/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Start here on Tuesday 5/1.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152FE-A2BA-C5DD-A86B-CDFB67A8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295C1-0DE6-9B82-9232-6B4556858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F4495-E91E-B504-20BC-E8759B63B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AD720-B6CC-B24B-805C-AAD951194F06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8C01E-F04F-3DE1-B07C-92B097E8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FD4E1-0198-3FB8-318F-F16A9FB9D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2AAF-6CAB-B544-3ABC-163D68762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C4CF4-C648-E7C8-5FE2-185594C13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1DDBC-FBE3-D0ED-C3F3-1EB22093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99DFF-89FE-354C-92AA-7383EE9DAC4E}" type="datetime1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D65D6-AB11-4B85-EF1E-313D5B7C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DF9FE-4686-C7CB-32AA-DBD89EDE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90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44C4C7-09F3-B744-1419-C6A1FCF902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CFA666-86A7-F09D-6935-370919E54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31211-557C-04E3-C9AB-3BE2FB838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00EF1-3B46-9C49-AFDA-368720F67521}" type="datetime1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35BB8-8152-4F0F-0648-6CDE368D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5DCD8-DEF1-3D2D-1938-7EFC885F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81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p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749469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4BC65-FE9D-6FCF-466E-43EC521C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534C9-4C4E-A5C3-7365-470A6E4BA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FE4E3-2017-8E99-36AA-8F79E7241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1AD5C-1767-444E-A6F8-C16A1E48FB75}" type="datetime1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04074-49BF-E306-6E50-CD2FCA5A8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9F6F6-15FB-21B4-DAF6-7DB49738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1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F33E-CBE7-30EF-7574-2B3641E7E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A468E-D640-81CC-4584-504367516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B2699-2E30-AA30-86EF-1861C579B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8E2C8-0E95-4D4E-A7BA-C427D2E50716}" type="datetime1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EA2FB-EF38-6895-4AC0-81CA989E1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B57FD-52B8-F28A-F5A9-60AEB264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5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1B84D-AA12-314E-9778-EDDC7499E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89EB-A0F6-1839-5AF1-C5CE910C9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B3508-9859-B85D-2824-9F9A0A454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8DCE7-B2C4-6DBA-271E-FF729B506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8EEFC-7201-4E41-B772-194563A8AABB}" type="datetime1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48367-0BBE-48C9-7045-CA20ED6EC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7860C-20B4-F72C-BE56-30D29DD4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5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64670-9B20-6AD0-404C-5872DBCC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741CD-5BE0-6160-ABF1-31584E08B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D9CA0-5157-039E-C779-1AEA74D61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F1574-D2A6-B078-C12E-48E0ED8C7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BABDB-2B6A-05B9-9F45-24C150CCA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2D66BA-E3A8-7075-0C56-0F85AF7C7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19EB-04E3-C746-866D-207F91F37194}" type="datetime1">
              <a:rPr lang="en-US" smtClean="0"/>
              <a:t>2/6/23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34DD68-AAC5-2E6A-2C7C-1D419ADA4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926EB6-5642-170B-A777-94DB31A6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01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BB759-978D-10FC-0FBE-16737F8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916F3-9B77-B4BC-7A4E-418515251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B54D3-8469-E446-8D62-297AAB4719C7}" type="datetime1">
              <a:rPr lang="en-US" smtClean="0"/>
              <a:t>2/6/23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AB8E23-8550-B968-0DD8-6ACA8EB6A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D774F-1FEC-F73F-9C28-D8C81957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4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D554E4-308C-8D62-4B8F-BDD9065AA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5BD3B-713E-6A4C-8617-DBC32C78C8E4}" type="datetime1">
              <a:rPr lang="en-US" smtClean="0"/>
              <a:t>2/6/23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46C278-8577-FC33-B6FE-ABADDE8B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9DD77-1B1F-A061-603D-F3C747D4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74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7D6D-D4CD-7307-4600-097B5C7B9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C1A74-75C4-C48A-56BC-667658434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941FB-2C5A-3B1A-B525-6DA34B381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C7133-D4FD-2912-58D1-2A8A9586B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20FA4-B9CE-9046-9B6A-32BDB8AE3D3C}" type="datetime1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541CA-8140-5378-EC02-19B55C0D1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740C3-1513-6FDF-CFC3-71277F151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44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85A7-1853-F40A-90A2-B07690EC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65490-4A21-F7E1-BD6F-14BFEA8D6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F28D5-A6F0-785B-9970-E190A2A0D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D86C5-D521-C055-9CA7-1953DCA6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EE626-5EE2-9E4E-A5F8-1EA259B7D70C}" type="datetime1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CA63E6-56ED-0C98-6299-1AA5F373F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B3EA-B01E-40E7-1894-28A6FB7F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87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079650-3C82-C0C6-CF8A-EFA5DEAA8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BF8EB-9E2F-618E-D4B8-594BCE53C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B9E37-69F7-4DEB-B735-C2D7726DB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36385-02EC-D84B-B2E4-84D2DB57A102}" type="datetime1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E11BB-1029-C03F-CD97-7D5A75EC9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BD800-F842-AC05-19BA-D972D7EA0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7D034-B69E-A742-8D96-D676D6BE53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34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outdoor, grass, snow, rock&#10;&#10;Description automatically generated">
            <a:extLst>
              <a:ext uri="{FF2B5EF4-FFF2-40B4-BE49-F238E27FC236}">
                <a16:creationId xmlns:a16="http://schemas.microsoft.com/office/drawing/2014/main" id="{329883CD-B722-D442-A881-CCFA19C073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22145"/>
          <a:stretch/>
        </p:blipFill>
        <p:spPr>
          <a:xfrm>
            <a:off x="0" y="-36307"/>
            <a:ext cx="1219200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08E9C-5A27-2F44-AAC8-865249CAC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Dynamic Memory Allocation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1108698-5116-4874-ADE3-132F734E4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Dynamic memory is memory that is allocated at run-time.</a:t>
            </a:r>
          </a:p>
          <a:p>
            <a:r>
              <a:rPr lang="en-US" sz="2000">
                <a:solidFill>
                  <a:srgbClr val="FFFFFF"/>
                </a:solidFill>
              </a:rPr>
              <a:t>It is allocated from a region of memory that we call </a:t>
            </a:r>
            <a:r>
              <a:rPr lang="en-US" sz="2000" i="1">
                <a:solidFill>
                  <a:srgbClr val="FFFFFF"/>
                </a:solidFill>
              </a:rPr>
              <a:t>the heap</a:t>
            </a:r>
            <a:r>
              <a:rPr lang="en-US" sz="20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ADAC9B-F92C-4842-9DAB-A5E05F473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474945E1-DB3E-9B45-B362-657E8D063A69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12348-1605-3540-BA6F-058E192E6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2954" y="6456558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>
                <a:solidFill>
                  <a:srgbClr val="FFFFFF"/>
                </a:solidFill>
              </a:rPr>
              <a:t>© 2023 Darrell Long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94972-CC31-AB4B-AF52-0648CE82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456558"/>
            <a:ext cx="900545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007D034-B69E-A742-8D96-D676D6BE536A}" type="slidenum">
              <a:rPr lang="en-US" sz="12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334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430211-701E-7ACC-F5E9-9B0E01939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188923">
              <a:spcBef>
                <a:spcPts val="492"/>
              </a:spcBef>
              <a:defRPr sz="2821"/>
            </a:pPr>
            <a:r>
              <a:rPr lang="en-US" sz="2400" dirty="0"/>
              <a:t>Search through region list to find a large enough space</a:t>
            </a:r>
          </a:p>
          <a:p>
            <a:pPr marL="188923">
              <a:spcBef>
                <a:spcPts val="492"/>
              </a:spcBef>
              <a:defRPr sz="2821"/>
            </a:pPr>
            <a:r>
              <a:rPr lang="en-US" sz="2400" dirty="0"/>
              <a:t>Suppose there are several choices: which one to use?</a:t>
            </a:r>
          </a:p>
          <a:p>
            <a:pPr marL="808927" lvl="2">
              <a:spcBef>
                <a:spcPts val="211"/>
              </a:spcBef>
              <a:defRPr sz="2457"/>
            </a:pPr>
            <a:r>
              <a:rPr lang="en-US" i="1" dirty="0"/>
              <a:t>First fit</a:t>
            </a:r>
            <a:r>
              <a:rPr lang="en-US" dirty="0"/>
              <a:t>: the first suitable hole on the list</a:t>
            </a:r>
          </a:p>
          <a:p>
            <a:pPr marL="808927" lvl="2">
              <a:spcBef>
                <a:spcPts val="211"/>
              </a:spcBef>
              <a:defRPr sz="2457"/>
            </a:pPr>
            <a:r>
              <a:rPr lang="en-US" i="1" dirty="0"/>
              <a:t>Next fit</a:t>
            </a:r>
            <a:r>
              <a:rPr lang="en-US" dirty="0"/>
              <a:t>: the first suitable after the previously allocated hole</a:t>
            </a:r>
          </a:p>
          <a:p>
            <a:pPr marL="808927" lvl="2">
              <a:spcBef>
                <a:spcPts val="211"/>
              </a:spcBef>
              <a:defRPr sz="2457"/>
            </a:pPr>
            <a:r>
              <a:rPr lang="en-US" i="1" dirty="0"/>
              <a:t>Best fit</a:t>
            </a:r>
            <a:r>
              <a:rPr lang="en-US" dirty="0"/>
              <a:t>: the smallest hole that is larger than the desired region (wastes least space?)</a:t>
            </a:r>
          </a:p>
          <a:p>
            <a:pPr marL="808927" lvl="2">
              <a:spcBef>
                <a:spcPts val="211"/>
              </a:spcBef>
              <a:defRPr sz="2457"/>
            </a:pPr>
            <a:r>
              <a:rPr lang="en-US" i="1" dirty="0"/>
              <a:t>Worst fit</a:t>
            </a:r>
            <a:r>
              <a:rPr lang="en-US" dirty="0"/>
              <a:t>: the largest available hole (leaves largest fragment)</a:t>
            </a:r>
          </a:p>
          <a:p>
            <a:pPr marL="188923">
              <a:spcBef>
                <a:spcPts val="492"/>
              </a:spcBef>
              <a:defRPr sz="2821"/>
            </a:pPr>
            <a:r>
              <a:rPr lang="en-US" sz="2400" dirty="0"/>
              <a:t>Option: maintain separate queues for different-size holes</a:t>
            </a:r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47504E-8C86-F36F-E789-286E6BAAA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Allocating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2349B-C414-0AC2-F431-8A3B316AD0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571516" y="6355080"/>
            <a:ext cx="7822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021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Allocate memory in powers of two…"/>
          <p:cNvSpPr txBox="1">
            <a:spLocks noGrp="1"/>
          </p:cNvSpPr>
          <p:nvPr>
            <p:ph type="body" idx="1"/>
          </p:nvPr>
        </p:nvSpPr>
        <p:spPr>
          <a:xfrm>
            <a:off x="1141413" y="1471404"/>
            <a:ext cx="9905998" cy="3124201"/>
          </a:xfrm>
          <a:prstGeom prst="rect">
            <a:avLst/>
          </a:prstGeom>
        </p:spPr>
        <p:txBody>
          <a:bodyPr/>
          <a:lstStyle/>
          <a:p>
            <a:r>
              <a:rPr dirty="0"/>
              <a:t>Allocate memory in powers of two</a:t>
            </a:r>
          </a:p>
          <a:p>
            <a:pPr lvl="1"/>
            <a:r>
              <a:rPr dirty="0"/>
              <a:t>Good for objects of varied sizes</a:t>
            </a:r>
          </a:p>
          <a:p>
            <a:r>
              <a:rPr dirty="0"/>
              <a:t>Split larger chunks to create two smaller chunks</a:t>
            </a:r>
          </a:p>
          <a:p>
            <a:r>
              <a:rPr dirty="0"/>
              <a:t>When chunk is freed, see if it can be combined with its buddy to rebuild a larger chunk</a:t>
            </a:r>
          </a:p>
          <a:p>
            <a:pPr lvl="1"/>
            <a:r>
              <a:rPr dirty="0"/>
              <a:t>This is recursive...</a:t>
            </a:r>
          </a:p>
        </p:txBody>
      </p:sp>
      <p:sp>
        <p:nvSpPr>
          <p:cNvPr id="686" name="Buddy allocation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949819"/>
          </a:xfrm>
          <a:prstGeom prst="rect">
            <a:avLst/>
          </a:prstGeom>
        </p:spPr>
        <p:txBody>
          <a:bodyPr/>
          <a:lstStyle/>
          <a:p>
            <a:r>
              <a:rPr dirty="0"/>
              <a:t>Buddy allocation</a:t>
            </a:r>
          </a:p>
        </p:txBody>
      </p:sp>
      <p:sp>
        <p:nvSpPr>
          <p:cNvPr id="6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685" name="Rectangle"/>
          <p:cNvSpPr/>
          <p:nvPr/>
        </p:nvSpPr>
        <p:spPr>
          <a:xfrm>
            <a:off x="4597886" y="3833014"/>
            <a:ext cx="5152430" cy="598289"/>
          </a:xfrm>
          <a:prstGeom prst="rect">
            <a:avLst/>
          </a:prstGeom>
          <a:solidFill>
            <a:srgbClr val="005493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/>
            <a:endParaRPr sz="1266"/>
          </a:p>
        </p:txBody>
      </p:sp>
      <p:sp>
        <p:nvSpPr>
          <p:cNvPr id="688" name="Rectangle"/>
          <p:cNvSpPr/>
          <p:nvPr/>
        </p:nvSpPr>
        <p:spPr>
          <a:xfrm>
            <a:off x="4597886" y="3824085"/>
            <a:ext cx="2571750" cy="598289"/>
          </a:xfrm>
          <a:prstGeom prst="rect">
            <a:avLst/>
          </a:prstGeom>
          <a:solidFill>
            <a:srgbClr val="D783FF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/>
            <a:endParaRPr sz="1266"/>
          </a:p>
        </p:txBody>
      </p:sp>
      <p:sp>
        <p:nvSpPr>
          <p:cNvPr id="689" name="Rectangle"/>
          <p:cNvSpPr/>
          <p:nvPr/>
        </p:nvSpPr>
        <p:spPr>
          <a:xfrm>
            <a:off x="7178566" y="3833014"/>
            <a:ext cx="2571750" cy="598289"/>
          </a:xfrm>
          <a:prstGeom prst="rect">
            <a:avLst/>
          </a:prstGeom>
          <a:solidFill>
            <a:srgbClr val="D783FF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/>
            <a:endParaRPr sz="1266"/>
          </a:p>
        </p:txBody>
      </p:sp>
      <p:sp>
        <p:nvSpPr>
          <p:cNvPr id="690" name="Rectangle"/>
          <p:cNvSpPr/>
          <p:nvPr/>
        </p:nvSpPr>
        <p:spPr>
          <a:xfrm>
            <a:off x="4597886" y="3833014"/>
            <a:ext cx="1285875" cy="598289"/>
          </a:xfrm>
          <a:prstGeom prst="rect">
            <a:avLst/>
          </a:prstGeom>
          <a:solidFill>
            <a:srgbClr val="76D6FF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/>
            <a:endParaRPr sz="1266"/>
          </a:p>
        </p:txBody>
      </p:sp>
      <p:sp>
        <p:nvSpPr>
          <p:cNvPr id="691" name="Rectangle"/>
          <p:cNvSpPr/>
          <p:nvPr/>
        </p:nvSpPr>
        <p:spPr>
          <a:xfrm>
            <a:off x="5892691" y="3833014"/>
            <a:ext cx="1285875" cy="598289"/>
          </a:xfrm>
          <a:prstGeom prst="rect">
            <a:avLst/>
          </a:prstGeom>
          <a:solidFill>
            <a:srgbClr val="76D6FF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/>
            <a:endParaRPr sz="1266"/>
          </a:p>
        </p:txBody>
      </p:sp>
      <p:sp>
        <p:nvSpPr>
          <p:cNvPr id="692" name="Rectangle"/>
          <p:cNvSpPr/>
          <p:nvPr/>
        </p:nvSpPr>
        <p:spPr>
          <a:xfrm>
            <a:off x="4597886" y="3833014"/>
            <a:ext cx="642938" cy="598289"/>
          </a:xfrm>
          <a:prstGeom prst="rect">
            <a:avLst/>
          </a:prstGeom>
          <a:solidFill>
            <a:srgbClr val="FFFC79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/>
            <a:endParaRPr sz="1266"/>
          </a:p>
        </p:txBody>
      </p:sp>
      <p:sp>
        <p:nvSpPr>
          <p:cNvPr id="693" name="Rectangle"/>
          <p:cNvSpPr/>
          <p:nvPr/>
        </p:nvSpPr>
        <p:spPr>
          <a:xfrm>
            <a:off x="5249753" y="3833014"/>
            <a:ext cx="642938" cy="598289"/>
          </a:xfrm>
          <a:prstGeom prst="rect">
            <a:avLst/>
          </a:prstGeom>
          <a:solidFill>
            <a:srgbClr val="FFFC79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/>
            <a:endParaRPr sz="1266"/>
          </a:p>
        </p:txBody>
      </p:sp>
      <p:sp>
        <p:nvSpPr>
          <p:cNvPr id="694" name="Rectangle"/>
          <p:cNvSpPr/>
          <p:nvPr/>
        </p:nvSpPr>
        <p:spPr>
          <a:xfrm>
            <a:off x="4910426" y="3833014"/>
            <a:ext cx="330398" cy="598289"/>
          </a:xfrm>
          <a:prstGeom prst="rect">
            <a:avLst/>
          </a:prstGeom>
          <a:solidFill>
            <a:srgbClr val="73FA79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/>
            <a:endParaRPr sz="1266"/>
          </a:p>
        </p:txBody>
      </p:sp>
      <p:sp>
        <p:nvSpPr>
          <p:cNvPr id="695" name="Rectangle"/>
          <p:cNvSpPr/>
          <p:nvPr/>
        </p:nvSpPr>
        <p:spPr>
          <a:xfrm>
            <a:off x="4597887" y="3833014"/>
            <a:ext cx="330398" cy="598289"/>
          </a:xfrm>
          <a:prstGeom prst="rect">
            <a:avLst/>
          </a:prstGeom>
          <a:solidFill>
            <a:srgbClr val="73FA79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/>
            <a:endParaRPr sz="1266"/>
          </a:p>
        </p:txBody>
      </p:sp>
      <p:sp>
        <p:nvSpPr>
          <p:cNvPr id="696" name="Rectangle"/>
          <p:cNvSpPr/>
          <p:nvPr/>
        </p:nvSpPr>
        <p:spPr>
          <a:xfrm>
            <a:off x="4588957" y="3841944"/>
            <a:ext cx="330398" cy="598289"/>
          </a:xfrm>
          <a:prstGeom prst="rect">
            <a:avLst/>
          </a:prstGeom>
          <a:solidFill>
            <a:srgbClr val="5E5E5E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/>
            <a:endParaRPr sz="1266"/>
          </a:p>
        </p:txBody>
      </p:sp>
      <p:sp>
        <p:nvSpPr>
          <p:cNvPr id="697" name="Rectangle"/>
          <p:cNvSpPr/>
          <p:nvPr/>
        </p:nvSpPr>
        <p:spPr>
          <a:xfrm>
            <a:off x="5258683" y="3833014"/>
            <a:ext cx="642938" cy="598289"/>
          </a:xfrm>
          <a:prstGeom prst="rect">
            <a:avLst/>
          </a:prstGeom>
          <a:solidFill>
            <a:srgbClr val="5E5E5E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/>
            <a:endParaRPr sz="1266"/>
          </a:p>
        </p:txBody>
      </p:sp>
      <p:sp>
        <p:nvSpPr>
          <p:cNvPr id="698" name="Rectangle"/>
          <p:cNvSpPr/>
          <p:nvPr/>
        </p:nvSpPr>
        <p:spPr>
          <a:xfrm>
            <a:off x="5910550" y="3833014"/>
            <a:ext cx="642938" cy="598289"/>
          </a:xfrm>
          <a:prstGeom prst="rect">
            <a:avLst/>
          </a:prstGeom>
          <a:solidFill>
            <a:srgbClr val="FFFC79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/>
            <a:endParaRPr sz="1266"/>
          </a:p>
        </p:txBody>
      </p:sp>
      <p:sp>
        <p:nvSpPr>
          <p:cNvPr id="699" name="Rectangle"/>
          <p:cNvSpPr/>
          <p:nvPr/>
        </p:nvSpPr>
        <p:spPr>
          <a:xfrm>
            <a:off x="6535628" y="3833014"/>
            <a:ext cx="642938" cy="598289"/>
          </a:xfrm>
          <a:prstGeom prst="rect">
            <a:avLst/>
          </a:prstGeom>
          <a:solidFill>
            <a:srgbClr val="FFFC79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/>
            <a:endParaRPr sz="1266"/>
          </a:p>
        </p:txBody>
      </p:sp>
      <p:sp>
        <p:nvSpPr>
          <p:cNvPr id="700" name="Rectangle"/>
          <p:cNvSpPr/>
          <p:nvPr/>
        </p:nvSpPr>
        <p:spPr>
          <a:xfrm>
            <a:off x="5883761" y="3833014"/>
            <a:ext cx="642938" cy="598289"/>
          </a:xfrm>
          <a:prstGeom prst="rect">
            <a:avLst/>
          </a:prstGeom>
          <a:solidFill>
            <a:srgbClr val="5E5E5E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/>
            <a:endParaRPr sz="1266"/>
          </a:p>
        </p:txBody>
      </p:sp>
      <p:sp>
        <p:nvSpPr>
          <p:cNvPr id="701" name="Rectangle"/>
          <p:cNvSpPr/>
          <p:nvPr/>
        </p:nvSpPr>
        <p:spPr>
          <a:xfrm>
            <a:off x="7187496" y="5422499"/>
            <a:ext cx="2571750" cy="598289"/>
          </a:xfrm>
          <a:prstGeom prst="rect">
            <a:avLst/>
          </a:prstGeom>
          <a:solidFill>
            <a:srgbClr val="D783FF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>
              <a:defRPr sz="3000">
                <a:latin typeface="+mn-lt"/>
                <a:ea typeface="+mn-ea"/>
                <a:cs typeface="+mn-cs"/>
                <a:sym typeface="Helvetica"/>
              </a:defRPr>
            </a:pPr>
            <a:endParaRPr sz="2109"/>
          </a:p>
        </p:txBody>
      </p:sp>
      <p:sp>
        <p:nvSpPr>
          <p:cNvPr id="702" name="Allocating memory"/>
          <p:cNvSpPr txBox="1"/>
          <p:nvPr/>
        </p:nvSpPr>
        <p:spPr>
          <a:xfrm>
            <a:off x="6032994" y="4549952"/>
            <a:ext cx="2147832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109"/>
              <a:t>Allocating memory</a:t>
            </a:r>
          </a:p>
        </p:txBody>
      </p:sp>
      <p:sp>
        <p:nvSpPr>
          <p:cNvPr id="703" name="Freeing memory"/>
          <p:cNvSpPr txBox="1"/>
          <p:nvPr/>
        </p:nvSpPr>
        <p:spPr>
          <a:xfrm>
            <a:off x="6029171" y="6248400"/>
            <a:ext cx="1878079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109" dirty="0"/>
              <a:t>Freeing memory</a:t>
            </a:r>
          </a:p>
        </p:txBody>
      </p:sp>
      <p:sp>
        <p:nvSpPr>
          <p:cNvPr id="704" name="Rectangle"/>
          <p:cNvSpPr/>
          <p:nvPr/>
        </p:nvSpPr>
        <p:spPr>
          <a:xfrm>
            <a:off x="5347980" y="4484881"/>
            <a:ext cx="330398" cy="598289"/>
          </a:xfrm>
          <a:prstGeom prst="rect">
            <a:avLst/>
          </a:prstGeom>
          <a:solidFill>
            <a:srgbClr val="5E5E5E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>
              <a:defRPr sz="3000">
                <a:latin typeface="+mn-lt"/>
                <a:ea typeface="+mn-ea"/>
                <a:cs typeface="+mn-cs"/>
                <a:sym typeface="Helvetica"/>
              </a:defRPr>
            </a:pPr>
            <a:endParaRPr sz="2109"/>
          </a:p>
        </p:txBody>
      </p:sp>
      <p:sp>
        <p:nvSpPr>
          <p:cNvPr id="705" name="Rectangle"/>
          <p:cNvSpPr/>
          <p:nvPr/>
        </p:nvSpPr>
        <p:spPr>
          <a:xfrm>
            <a:off x="5035441" y="4484881"/>
            <a:ext cx="642938" cy="598289"/>
          </a:xfrm>
          <a:prstGeom prst="rect">
            <a:avLst/>
          </a:prstGeom>
          <a:solidFill>
            <a:srgbClr val="5E5E5E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>
              <a:defRPr sz="3000">
                <a:latin typeface="+mn-lt"/>
                <a:ea typeface="+mn-ea"/>
                <a:cs typeface="+mn-cs"/>
                <a:sym typeface="Helvetica"/>
              </a:defRPr>
            </a:pPr>
            <a:endParaRPr sz="2109"/>
          </a:p>
        </p:txBody>
      </p:sp>
      <p:sp>
        <p:nvSpPr>
          <p:cNvPr id="706" name="Rectangle"/>
          <p:cNvSpPr/>
          <p:nvPr/>
        </p:nvSpPr>
        <p:spPr>
          <a:xfrm>
            <a:off x="5035441" y="4475952"/>
            <a:ext cx="642938" cy="598289"/>
          </a:xfrm>
          <a:prstGeom prst="rect">
            <a:avLst/>
          </a:prstGeom>
          <a:solidFill>
            <a:srgbClr val="5E5E5E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>
              <a:defRPr sz="3000">
                <a:latin typeface="+mn-lt"/>
                <a:ea typeface="+mn-ea"/>
                <a:cs typeface="+mn-cs"/>
                <a:sym typeface="Helvetica"/>
              </a:defRPr>
            </a:pPr>
            <a:endParaRPr sz="2109"/>
          </a:p>
        </p:txBody>
      </p:sp>
      <p:sp>
        <p:nvSpPr>
          <p:cNvPr id="707" name="Rectangle"/>
          <p:cNvSpPr/>
          <p:nvPr/>
        </p:nvSpPr>
        <p:spPr>
          <a:xfrm>
            <a:off x="6535628" y="5422499"/>
            <a:ext cx="642938" cy="598289"/>
          </a:xfrm>
          <a:prstGeom prst="rect">
            <a:avLst/>
          </a:prstGeom>
          <a:solidFill>
            <a:srgbClr val="FFFC79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>
              <a:defRPr sz="3000">
                <a:latin typeface="+mn-lt"/>
                <a:ea typeface="+mn-ea"/>
                <a:cs typeface="+mn-cs"/>
                <a:sym typeface="Helvetica"/>
              </a:defRPr>
            </a:pPr>
            <a:endParaRPr sz="2109"/>
          </a:p>
        </p:txBody>
      </p:sp>
      <p:sp>
        <p:nvSpPr>
          <p:cNvPr id="708" name="Rectangle"/>
          <p:cNvSpPr/>
          <p:nvPr/>
        </p:nvSpPr>
        <p:spPr>
          <a:xfrm>
            <a:off x="5883761" y="5422499"/>
            <a:ext cx="642938" cy="598289"/>
          </a:xfrm>
          <a:prstGeom prst="rect">
            <a:avLst/>
          </a:prstGeom>
          <a:solidFill>
            <a:srgbClr val="5E5E5E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>
              <a:defRPr sz="3000">
                <a:latin typeface="+mn-lt"/>
                <a:ea typeface="+mn-ea"/>
                <a:cs typeface="+mn-cs"/>
                <a:sym typeface="Helvetica"/>
              </a:defRPr>
            </a:pPr>
            <a:endParaRPr sz="2109"/>
          </a:p>
        </p:txBody>
      </p:sp>
      <p:sp>
        <p:nvSpPr>
          <p:cNvPr id="709" name="Rectangle"/>
          <p:cNvSpPr/>
          <p:nvPr/>
        </p:nvSpPr>
        <p:spPr>
          <a:xfrm>
            <a:off x="5240824" y="5440358"/>
            <a:ext cx="642938" cy="598289"/>
          </a:xfrm>
          <a:prstGeom prst="rect">
            <a:avLst/>
          </a:prstGeom>
          <a:solidFill>
            <a:srgbClr val="5E5E5E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>
              <a:defRPr sz="3000">
                <a:latin typeface="+mn-lt"/>
                <a:ea typeface="+mn-ea"/>
                <a:cs typeface="+mn-cs"/>
                <a:sym typeface="Helvetica"/>
              </a:defRPr>
            </a:pPr>
            <a:endParaRPr sz="2109"/>
          </a:p>
        </p:txBody>
      </p:sp>
      <p:sp>
        <p:nvSpPr>
          <p:cNvPr id="710" name="Rectangle"/>
          <p:cNvSpPr/>
          <p:nvPr/>
        </p:nvSpPr>
        <p:spPr>
          <a:xfrm>
            <a:off x="4910426" y="5431428"/>
            <a:ext cx="330398" cy="598289"/>
          </a:xfrm>
          <a:prstGeom prst="rect">
            <a:avLst/>
          </a:prstGeom>
          <a:solidFill>
            <a:srgbClr val="73FA79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>
              <a:defRPr sz="3000">
                <a:latin typeface="+mn-lt"/>
                <a:ea typeface="+mn-ea"/>
                <a:cs typeface="+mn-cs"/>
                <a:sym typeface="Helvetica"/>
              </a:defRPr>
            </a:pPr>
            <a:endParaRPr sz="2109"/>
          </a:p>
        </p:txBody>
      </p:sp>
      <p:sp>
        <p:nvSpPr>
          <p:cNvPr id="711" name="Rectangle"/>
          <p:cNvSpPr/>
          <p:nvPr/>
        </p:nvSpPr>
        <p:spPr>
          <a:xfrm>
            <a:off x="4571097" y="5431428"/>
            <a:ext cx="330398" cy="598289"/>
          </a:xfrm>
          <a:prstGeom prst="rect">
            <a:avLst/>
          </a:prstGeom>
          <a:solidFill>
            <a:srgbClr val="5E5E5E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>
              <a:defRPr sz="3000">
                <a:latin typeface="+mn-lt"/>
                <a:ea typeface="+mn-ea"/>
                <a:cs typeface="+mn-cs"/>
                <a:sym typeface="Helvetica"/>
              </a:defRPr>
            </a:pPr>
            <a:endParaRPr sz="2109"/>
          </a:p>
        </p:txBody>
      </p:sp>
      <p:sp>
        <p:nvSpPr>
          <p:cNvPr id="712" name="Rectangle"/>
          <p:cNvSpPr/>
          <p:nvPr/>
        </p:nvSpPr>
        <p:spPr>
          <a:xfrm>
            <a:off x="5231894" y="5431428"/>
            <a:ext cx="642938" cy="598289"/>
          </a:xfrm>
          <a:prstGeom prst="rect">
            <a:avLst/>
          </a:prstGeom>
          <a:solidFill>
            <a:srgbClr val="FFFC79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>
              <a:defRPr sz="3000">
                <a:latin typeface="+mn-lt"/>
                <a:ea typeface="+mn-ea"/>
                <a:cs typeface="+mn-cs"/>
                <a:sym typeface="Helvetica"/>
              </a:defRPr>
            </a:pPr>
            <a:endParaRPr sz="2109"/>
          </a:p>
        </p:txBody>
      </p:sp>
      <p:sp>
        <p:nvSpPr>
          <p:cNvPr id="713" name="Rectangle"/>
          <p:cNvSpPr/>
          <p:nvPr/>
        </p:nvSpPr>
        <p:spPr>
          <a:xfrm>
            <a:off x="4580027" y="5422499"/>
            <a:ext cx="330398" cy="598289"/>
          </a:xfrm>
          <a:prstGeom prst="rect">
            <a:avLst/>
          </a:prstGeom>
          <a:solidFill>
            <a:srgbClr val="73FA79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>
              <a:defRPr sz="3000">
                <a:latin typeface="+mn-lt"/>
                <a:ea typeface="+mn-ea"/>
                <a:cs typeface="+mn-cs"/>
                <a:sym typeface="Helvetica"/>
              </a:defRPr>
            </a:pPr>
            <a:endParaRPr sz="2109"/>
          </a:p>
        </p:txBody>
      </p:sp>
      <p:sp>
        <p:nvSpPr>
          <p:cNvPr id="714" name="Rectangle"/>
          <p:cNvSpPr/>
          <p:nvPr/>
        </p:nvSpPr>
        <p:spPr>
          <a:xfrm>
            <a:off x="4580027" y="5431428"/>
            <a:ext cx="642938" cy="598289"/>
          </a:xfrm>
          <a:prstGeom prst="rect">
            <a:avLst/>
          </a:prstGeom>
          <a:solidFill>
            <a:srgbClr val="FFFC79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>
              <a:defRPr sz="3000">
                <a:latin typeface="+mn-lt"/>
                <a:ea typeface="+mn-ea"/>
                <a:cs typeface="+mn-cs"/>
                <a:sym typeface="Helvetica"/>
              </a:defRPr>
            </a:pPr>
            <a:endParaRPr sz="2109"/>
          </a:p>
        </p:txBody>
      </p:sp>
      <p:sp>
        <p:nvSpPr>
          <p:cNvPr id="715" name="Rectangle"/>
          <p:cNvSpPr/>
          <p:nvPr/>
        </p:nvSpPr>
        <p:spPr>
          <a:xfrm>
            <a:off x="4580027" y="5422499"/>
            <a:ext cx="1285875" cy="598289"/>
          </a:xfrm>
          <a:prstGeom prst="rect">
            <a:avLst/>
          </a:prstGeom>
          <a:solidFill>
            <a:srgbClr val="76D6FF"/>
          </a:solidFill>
          <a:ln w="127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lvl="1">
              <a:defRPr sz="3000">
                <a:latin typeface="+mn-lt"/>
                <a:ea typeface="+mn-ea"/>
                <a:cs typeface="+mn-cs"/>
                <a:sym typeface="Helvetica"/>
              </a:defRPr>
            </a:pPr>
            <a:endParaRPr sz="2109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"/>
                            </p:stCondLst>
                            <p:childTnLst>
                              <p:par>
                                <p:cTn id="18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10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5" dur="250" fill="hold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10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9" dur="250" fill="hold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"/>
                            </p:stCondLst>
                            <p:childTnLst>
                              <p:par>
                                <p:cTn id="82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"/>
                            </p:stCondLst>
                            <p:childTnLst>
                              <p:par>
                                <p:cTn id="91" presetID="10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2" dur="250" fill="hold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"/>
                            </p:stCondLst>
                            <p:childTnLst>
                              <p:par>
                                <p:cTn id="100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50"/>
                            </p:stCondLst>
                            <p:childTnLst>
                              <p:par>
                                <p:cTn id="104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00"/>
                            </p:stCondLst>
                            <p:childTnLst>
                              <p:par>
                                <p:cTn id="108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850"/>
                            </p:stCondLst>
                            <p:childTnLst>
                              <p:par>
                                <p:cTn id="112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16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350"/>
                            </p:stCondLst>
                            <p:childTnLst>
                              <p:par>
                                <p:cTn id="120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6" dur="250" fill="hold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"/>
                            </p:stCondLst>
                            <p:childTnLst>
                              <p:par>
                                <p:cTn id="12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5" dur="250" fill="hold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50"/>
                            </p:stCondLst>
                            <p:childTnLst>
                              <p:par>
                                <p:cTn id="138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5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" grpId="0" animBg="1" advAuto="0"/>
      <p:bldP spid="689" grpId="0" animBg="1" advAuto="0"/>
      <p:bldP spid="690" grpId="0" animBg="1" advAuto="0"/>
      <p:bldP spid="691" grpId="0" animBg="1" advAuto="0"/>
      <p:bldP spid="692" grpId="0" animBg="1" advAuto="0"/>
      <p:bldP spid="693" grpId="0" animBg="1" advAuto="0"/>
      <p:bldP spid="694" grpId="0" animBg="1" advAuto="0"/>
      <p:bldP spid="695" grpId="0" animBg="1" advAuto="0"/>
      <p:bldP spid="696" grpId="0" animBg="1" advAuto="0"/>
      <p:bldP spid="697" grpId="0" animBg="1" advAuto="0"/>
      <p:bldP spid="698" grpId="0" animBg="1" advAuto="0"/>
      <p:bldP spid="699" grpId="0" animBg="1" advAuto="0"/>
      <p:bldP spid="700" grpId="0" animBg="1" advAuto="0"/>
      <p:bldP spid="701" grpId="0" animBg="1" advAuto="0"/>
      <p:bldP spid="702" grpId="0" animBg="1" advAuto="0"/>
      <p:bldP spid="703" grpId="0" animBg="1" advAuto="0"/>
      <p:bldP spid="704" grpId="0" animBg="1" advAuto="0"/>
      <p:bldP spid="704" grpId="1" animBg="1" advAuto="0"/>
      <p:bldP spid="705" grpId="0" animBg="1" advAuto="0"/>
      <p:bldP spid="705" grpId="1" animBg="1" advAuto="0"/>
      <p:bldP spid="706" grpId="0" animBg="1" advAuto="0"/>
      <p:bldP spid="706" grpId="1" animBg="1" advAuto="0"/>
      <p:bldP spid="707" grpId="0" animBg="1" advAuto="0"/>
      <p:bldP spid="708" grpId="0" animBg="1" advAuto="0"/>
      <p:bldP spid="709" grpId="0" animBg="1" advAuto="0"/>
      <p:bldP spid="709" grpId="1" animBg="1" advAuto="0"/>
      <p:bldP spid="710" grpId="0" animBg="1" advAuto="0"/>
      <p:bldP spid="711" grpId="0" animBg="1" advAuto="0"/>
      <p:bldP spid="711" grpId="1" animBg="1" advAuto="0"/>
      <p:bldP spid="712" grpId="0" animBg="1" advAuto="0"/>
      <p:bldP spid="713" grpId="0" animBg="1" advAuto="0"/>
      <p:bldP spid="714" grpId="0" animBg="1" advAuto="0"/>
      <p:bldP spid="715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Allocation structures must be updated when memory is freed…"/>
          <p:cNvSpPr txBox="1">
            <a:spLocks noGrp="1"/>
          </p:cNvSpPr>
          <p:nvPr>
            <p:ph type="body" idx="1"/>
          </p:nvPr>
        </p:nvSpPr>
        <p:spPr>
          <a:xfrm>
            <a:off x="943276" y="1311216"/>
            <a:ext cx="10410524" cy="343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7699">
              <a:defRPr sz="3400"/>
            </a:pPr>
            <a:r>
              <a:rPr lang="en-US" sz="2400" dirty="0">
                <a:solidFill>
                  <a:srgbClr val="FFFFFF"/>
                </a:solidFill>
              </a:rPr>
              <a:t>Allocation structures must be updated when memory is freed</a:t>
            </a:r>
          </a:p>
          <a:p>
            <a:pPr marL="227699">
              <a:defRPr sz="3400"/>
            </a:pPr>
            <a:r>
              <a:rPr lang="en-US" sz="2400" dirty="0">
                <a:solidFill>
                  <a:srgbClr val="FFFFFF"/>
                </a:solidFill>
              </a:rPr>
              <a:t>Easy with bitmaps: just set the appropriate bits in the bitmap</a:t>
            </a:r>
          </a:p>
          <a:p>
            <a:pPr marL="227699">
              <a:defRPr sz="3400"/>
            </a:pPr>
            <a:r>
              <a:rPr lang="en-US" sz="2400" dirty="0">
                <a:solidFill>
                  <a:srgbClr val="FFFFFF"/>
                </a:solidFill>
              </a:rPr>
              <a:t>Linked lists: modify adjacent elements as needed</a:t>
            </a:r>
          </a:p>
          <a:p>
            <a:pPr marL="405648" lvl="1">
              <a:defRPr sz="3000"/>
            </a:pPr>
            <a:r>
              <a:rPr lang="en-US" dirty="0">
                <a:solidFill>
                  <a:srgbClr val="FFFFFF"/>
                </a:solidFill>
              </a:rPr>
              <a:t>Merge adjacent free regions into a single region</a:t>
            </a:r>
          </a:p>
          <a:p>
            <a:pPr marL="405648" lvl="1">
              <a:defRPr sz="3000"/>
            </a:pPr>
            <a:r>
              <a:rPr lang="en-US" dirty="0">
                <a:solidFill>
                  <a:srgbClr val="FFFFFF"/>
                </a:solidFill>
              </a:rPr>
              <a:t>May involve merging two regions with the just-freed area</a:t>
            </a:r>
          </a:p>
        </p:txBody>
      </p:sp>
      <p:sp>
        <p:nvSpPr>
          <p:cNvPr id="617" name="Freeing memory"/>
          <p:cNvSpPr txBox="1">
            <a:spLocks noGrp="1"/>
          </p:cNvSpPr>
          <p:nvPr>
            <p:ph type="title"/>
          </p:nvPr>
        </p:nvSpPr>
        <p:spPr>
          <a:xfrm>
            <a:off x="943276" y="489004"/>
            <a:ext cx="10410524" cy="790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Freeing memory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8A5088-16BB-1397-C79F-859CC9586543}"/>
              </a:ext>
            </a:extLst>
          </p:cNvPr>
          <p:cNvGrpSpPr/>
          <p:nvPr/>
        </p:nvGrpSpPr>
        <p:grpSpPr>
          <a:xfrm>
            <a:off x="3650966" y="4831669"/>
            <a:ext cx="4890067" cy="1524681"/>
            <a:chOff x="3274219" y="4339828"/>
            <a:chExt cx="5643562" cy="2018110"/>
          </a:xfrm>
        </p:grpSpPr>
        <p:grpSp>
          <p:nvGrpSpPr>
            <p:cNvPr id="4" name="Group">
              <a:extLst>
                <a:ext uri="{FF2B5EF4-FFF2-40B4-BE49-F238E27FC236}">
                  <a16:creationId xmlns:a16="http://schemas.microsoft.com/office/drawing/2014/main" id="{6538E3D0-1407-164D-E751-3BCED179FF2F}"/>
                </a:ext>
              </a:extLst>
            </p:cNvPr>
            <p:cNvGrpSpPr/>
            <p:nvPr/>
          </p:nvGrpSpPr>
          <p:grpSpPr>
            <a:xfrm>
              <a:off x="3274219" y="4339828"/>
              <a:ext cx="687586" cy="410766"/>
              <a:chOff x="0" y="0"/>
              <a:chExt cx="977900" cy="584200"/>
            </a:xfrm>
          </p:grpSpPr>
          <p:sp>
            <p:nvSpPr>
              <p:cNvPr id="578" name="Rectangle">
                <a:extLst>
                  <a:ext uri="{FF2B5EF4-FFF2-40B4-BE49-F238E27FC236}">
                    <a16:creationId xmlns:a16="http://schemas.microsoft.com/office/drawing/2014/main" id="{0AD0AE1F-0AC9-4D31-117E-FD4D1E632B7D}"/>
                  </a:ext>
                </a:extLst>
              </p:cNvPr>
              <p:cNvSpPr/>
              <p:nvPr/>
            </p:nvSpPr>
            <p:spPr>
              <a:xfrm>
                <a:off x="0" y="18256"/>
                <a:ext cx="977900" cy="547688"/>
              </a:xfrm>
              <a:prstGeom prst="rect">
                <a:avLst/>
              </a:prstGeom>
              <a:solidFill>
                <a:srgbClr val="A8D6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579" name="A">
                <a:extLst>
                  <a:ext uri="{FF2B5EF4-FFF2-40B4-BE49-F238E27FC236}">
                    <a16:creationId xmlns:a16="http://schemas.microsoft.com/office/drawing/2014/main" id="{DF9117CD-E7F1-908D-17CD-647761582598}"/>
                  </a:ext>
                </a:extLst>
              </p:cNvPr>
              <p:cNvSpPr txBox="1"/>
              <p:nvPr/>
            </p:nvSpPr>
            <p:spPr>
              <a:xfrm>
                <a:off x="247704" y="0"/>
                <a:ext cx="482492" cy="584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800"/>
                </a:lvl1pPr>
              </a:lstStyle>
              <a:p>
                <a:r>
                  <a:rPr sz="1969"/>
                  <a:t>A</a:t>
                </a:r>
              </a:p>
            </p:txBody>
          </p:sp>
        </p:grpSp>
        <p:grpSp>
          <p:nvGrpSpPr>
            <p:cNvPr id="5" name="Group">
              <a:extLst>
                <a:ext uri="{FF2B5EF4-FFF2-40B4-BE49-F238E27FC236}">
                  <a16:creationId xmlns:a16="http://schemas.microsoft.com/office/drawing/2014/main" id="{A00CB72E-880C-0E24-5A69-1465CF397C6B}"/>
                </a:ext>
              </a:extLst>
            </p:cNvPr>
            <p:cNvGrpSpPr/>
            <p:nvPr/>
          </p:nvGrpSpPr>
          <p:grpSpPr>
            <a:xfrm>
              <a:off x="3961805" y="4339828"/>
              <a:ext cx="687586" cy="410766"/>
              <a:chOff x="0" y="0"/>
              <a:chExt cx="977900" cy="584200"/>
            </a:xfrm>
          </p:grpSpPr>
          <p:sp>
            <p:nvSpPr>
              <p:cNvPr id="576" name="Rectangle">
                <a:extLst>
                  <a:ext uri="{FF2B5EF4-FFF2-40B4-BE49-F238E27FC236}">
                    <a16:creationId xmlns:a16="http://schemas.microsoft.com/office/drawing/2014/main" id="{6B7C6E3F-0C34-2D2A-BAB3-BA431851DC08}"/>
                  </a:ext>
                </a:extLst>
              </p:cNvPr>
              <p:cNvSpPr/>
              <p:nvPr/>
            </p:nvSpPr>
            <p:spPr>
              <a:xfrm>
                <a:off x="0" y="18256"/>
                <a:ext cx="977900" cy="547688"/>
              </a:xfrm>
              <a:prstGeom prst="rect">
                <a:avLst/>
              </a:prstGeom>
              <a:solidFill>
                <a:srgbClr val="FFFB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577" name="X">
                <a:extLst>
                  <a:ext uri="{FF2B5EF4-FFF2-40B4-BE49-F238E27FC236}">
                    <a16:creationId xmlns:a16="http://schemas.microsoft.com/office/drawing/2014/main" id="{F9E90D38-21BD-DF73-30EC-61FDA3C16C02}"/>
                  </a:ext>
                </a:extLst>
              </p:cNvPr>
              <p:cNvSpPr txBox="1"/>
              <p:nvPr/>
            </p:nvSpPr>
            <p:spPr>
              <a:xfrm>
                <a:off x="247704" y="0"/>
                <a:ext cx="482492" cy="584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800"/>
                </a:lvl1pPr>
              </a:lstStyle>
              <a:p>
                <a:r>
                  <a:rPr sz="1969"/>
                  <a:t>X</a:t>
                </a:r>
              </a:p>
            </p:txBody>
          </p:sp>
        </p:grpSp>
        <p:grpSp>
          <p:nvGrpSpPr>
            <p:cNvPr id="6" name="Group">
              <a:extLst>
                <a:ext uri="{FF2B5EF4-FFF2-40B4-BE49-F238E27FC236}">
                  <a16:creationId xmlns:a16="http://schemas.microsoft.com/office/drawing/2014/main" id="{DFF2AA21-C267-748E-F2CA-24197ADFECE2}"/>
                </a:ext>
              </a:extLst>
            </p:cNvPr>
            <p:cNvGrpSpPr/>
            <p:nvPr/>
          </p:nvGrpSpPr>
          <p:grpSpPr>
            <a:xfrm>
              <a:off x="4649391" y="4339828"/>
              <a:ext cx="687586" cy="410766"/>
              <a:chOff x="0" y="0"/>
              <a:chExt cx="977900" cy="584200"/>
            </a:xfrm>
          </p:grpSpPr>
          <p:sp>
            <p:nvSpPr>
              <p:cNvPr id="62" name="Rectangle">
                <a:extLst>
                  <a:ext uri="{FF2B5EF4-FFF2-40B4-BE49-F238E27FC236}">
                    <a16:creationId xmlns:a16="http://schemas.microsoft.com/office/drawing/2014/main" id="{61E05C46-7444-39D9-E053-79C95D6FFCD1}"/>
                  </a:ext>
                </a:extLst>
              </p:cNvPr>
              <p:cNvSpPr/>
              <p:nvPr/>
            </p:nvSpPr>
            <p:spPr>
              <a:xfrm>
                <a:off x="0" y="18256"/>
                <a:ext cx="977900" cy="547688"/>
              </a:xfrm>
              <a:prstGeom prst="rect">
                <a:avLst/>
              </a:prstGeom>
              <a:solidFill>
                <a:srgbClr val="A8D6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63" name="B">
                <a:extLst>
                  <a:ext uri="{FF2B5EF4-FFF2-40B4-BE49-F238E27FC236}">
                    <a16:creationId xmlns:a16="http://schemas.microsoft.com/office/drawing/2014/main" id="{6D935F1D-4D06-3F0D-2F67-828498DABED4}"/>
                  </a:ext>
                </a:extLst>
              </p:cNvPr>
              <p:cNvSpPr txBox="1"/>
              <p:nvPr/>
            </p:nvSpPr>
            <p:spPr>
              <a:xfrm>
                <a:off x="257696" y="0"/>
                <a:ext cx="462508" cy="584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800"/>
                </a:lvl1pPr>
              </a:lstStyle>
              <a:p>
                <a:r>
                  <a:rPr sz="1969"/>
                  <a:t>B</a:t>
                </a:r>
              </a:p>
            </p:txBody>
          </p:sp>
        </p:grpSp>
        <p:grpSp>
          <p:nvGrpSpPr>
            <p:cNvPr id="7" name="Group">
              <a:extLst>
                <a:ext uri="{FF2B5EF4-FFF2-40B4-BE49-F238E27FC236}">
                  <a16:creationId xmlns:a16="http://schemas.microsoft.com/office/drawing/2014/main" id="{4A5A098F-040B-8C59-3C8B-DE5F85FC49D8}"/>
                </a:ext>
              </a:extLst>
            </p:cNvPr>
            <p:cNvGrpSpPr/>
            <p:nvPr/>
          </p:nvGrpSpPr>
          <p:grpSpPr>
            <a:xfrm>
              <a:off x="3274219" y="4875609"/>
              <a:ext cx="687586" cy="410766"/>
              <a:chOff x="0" y="0"/>
              <a:chExt cx="977900" cy="584200"/>
            </a:xfrm>
          </p:grpSpPr>
          <p:sp>
            <p:nvSpPr>
              <p:cNvPr id="60" name="Rectangle">
                <a:extLst>
                  <a:ext uri="{FF2B5EF4-FFF2-40B4-BE49-F238E27FC236}">
                    <a16:creationId xmlns:a16="http://schemas.microsoft.com/office/drawing/2014/main" id="{69A178A8-DB4A-5F5E-71B4-7DA148E01CFE}"/>
                  </a:ext>
                </a:extLst>
              </p:cNvPr>
              <p:cNvSpPr/>
              <p:nvPr/>
            </p:nvSpPr>
            <p:spPr>
              <a:xfrm>
                <a:off x="0" y="18256"/>
                <a:ext cx="977900" cy="547688"/>
              </a:xfrm>
              <a:prstGeom prst="rect">
                <a:avLst/>
              </a:prstGeom>
              <a:solidFill>
                <a:srgbClr val="A8D6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61" name="A">
                <a:extLst>
                  <a:ext uri="{FF2B5EF4-FFF2-40B4-BE49-F238E27FC236}">
                    <a16:creationId xmlns:a16="http://schemas.microsoft.com/office/drawing/2014/main" id="{B82389E4-7003-1EF5-D8B0-FC69B36C1A62}"/>
                  </a:ext>
                </a:extLst>
              </p:cNvPr>
              <p:cNvSpPr txBox="1"/>
              <p:nvPr/>
            </p:nvSpPr>
            <p:spPr>
              <a:xfrm>
                <a:off x="247704" y="0"/>
                <a:ext cx="482492" cy="584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800"/>
                </a:lvl1pPr>
              </a:lstStyle>
              <a:p>
                <a:r>
                  <a:rPr sz="1969"/>
                  <a:t>A</a:t>
                </a:r>
              </a:p>
            </p:txBody>
          </p:sp>
        </p:grpSp>
        <p:grpSp>
          <p:nvGrpSpPr>
            <p:cNvPr id="8" name="Group">
              <a:extLst>
                <a:ext uri="{FF2B5EF4-FFF2-40B4-BE49-F238E27FC236}">
                  <a16:creationId xmlns:a16="http://schemas.microsoft.com/office/drawing/2014/main" id="{69AB6824-2A00-7F1B-BBC1-62558E86DCCA}"/>
                </a:ext>
              </a:extLst>
            </p:cNvPr>
            <p:cNvGrpSpPr/>
            <p:nvPr/>
          </p:nvGrpSpPr>
          <p:grpSpPr>
            <a:xfrm>
              <a:off x="3961805" y="4875609"/>
              <a:ext cx="687586" cy="410766"/>
              <a:chOff x="0" y="0"/>
              <a:chExt cx="977900" cy="584200"/>
            </a:xfrm>
          </p:grpSpPr>
          <p:sp>
            <p:nvSpPr>
              <p:cNvPr id="58" name="Rectangle">
                <a:extLst>
                  <a:ext uri="{FF2B5EF4-FFF2-40B4-BE49-F238E27FC236}">
                    <a16:creationId xmlns:a16="http://schemas.microsoft.com/office/drawing/2014/main" id="{15188F3C-7C2B-2C95-2FB9-387932C0C99C}"/>
                  </a:ext>
                </a:extLst>
              </p:cNvPr>
              <p:cNvSpPr/>
              <p:nvPr/>
            </p:nvSpPr>
            <p:spPr>
              <a:xfrm>
                <a:off x="0" y="18256"/>
                <a:ext cx="977900" cy="547688"/>
              </a:xfrm>
              <a:prstGeom prst="rect">
                <a:avLst/>
              </a:prstGeom>
              <a:solidFill>
                <a:srgbClr val="FFFB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59" name="X">
                <a:extLst>
                  <a:ext uri="{FF2B5EF4-FFF2-40B4-BE49-F238E27FC236}">
                    <a16:creationId xmlns:a16="http://schemas.microsoft.com/office/drawing/2014/main" id="{31BABEE4-8C37-B77B-DC84-DBE06B2C52E4}"/>
                  </a:ext>
                </a:extLst>
              </p:cNvPr>
              <p:cNvSpPr txBox="1"/>
              <p:nvPr/>
            </p:nvSpPr>
            <p:spPr>
              <a:xfrm>
                <a:off x="247704" y="0"/>
                <a:ext cx="482492" cy="584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800"/>
                </a:lvl1pPr>
              </a:lstStyle>
              <a:p>
                <a:r>
                  <a:rPr sz="1969"/>
                  <a:t>X</a:t>
                </a:r>
              </a:p>
            </p:txBody>
          </p:sp>
        </p:grpSp>
        <p:grpSp>
          <p:nvGrpSpPr>
            <p:cNvPr id="9" name="Group">
              <a:extLst>
                <a:ext uri="{FF2B5EF4-FFF2-40B4-BE49-F238E27FC236}">
                  <a16:creationId xmlns:a16="http://schemas.microsoft.com/office/drawing/2014/main" id="{B55DF994-3864-8438-67FA-CDDFADE90016}"/>
                </a:ext>
              </a:extLst>
            </p:cNvPr>
            <p:cNvGrpSpPr/>
            <p:nvPr/>
          </p:nvGrpSpPr>
          <p:grpSpPr>
            <a:xfrm>
              <a:off x="4649391" y="4884539"/>
              <a:ext cx="687586" cy="383977"/>
              <a:chOff x="0" y="0"/>
              <a:chExt cx="977900" cy="546100"/>
            </a:xfrm>
          </p:grpSpPr>
          <p:sp>
            <p:nvSpPr>
              <p:cNvPr id="56" name="Rectangle">
                <a:extLst>
                  <a:ext uri="{FF2B5EF4-FFF2-40B4-BE49-F238E27FC236}">
                    <a16:creationId xmlns:a16="http://schemas.microsoft.com/office/drawing/2014/main" id="{8A0EAAA8-41AD-B7A4-39D7-B2DF2C8CAA79}"/>
                  </a:ext>
                </a:extLst>
              </p:cNvPr>
              <p:cNvSpPr/>
              <p:nvPr/>
            </p:nvSpPr>
            <p:spPr>
              <a:xfrm>
                <a:off x="0" y="0"/>
                <a:ext cx="977900" cy="546100"/>
              </a:xfrm>
              <a:prstGeom prst="rect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57" name="Rectangle">
                <a:extLst>
                  <a:ext uri="{FF2B5EF4-FFF2-40B4-BE49-F238E27FC236}">
                    <a16:creationId xmlns:a16="http://schemas.microsoft.com/office/drawing/2014/main" id="{B6B30FCC-7467-E196-399D-DE26CA647AFA}"/>
                  </a:ext>
                </a:extLst>
              </p:cNvPr>
              <p:cNvSpPr txBox="1"/>
              <p:nvPr/>
            </p:nvSpPr>
            <p:spPr>
              <a:xfrm>
                <a:off x="0" y="0"/>
                <a:ext cx="977900" cy="546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800"/>
                </a:pPr>
                <a:endParaRPr sz="1969"/>
              </a:p>
            </p:txBody>
          </p:sp>
        </p:grpSp>
        <p:grpSp>
          <p:nvGrpSpPr>
            <p:cNvPr id="10" name="Group">
              <a:extLst>
                <a:ext uri="{FF2B5EF4-FFF2-40B4-BE49-F238E27FC236}">
                  <a16:creationId xmlns:a16="http://schemas.microsoft.com/office/drawing/2014/main" id="{E014085A-D710-5C10-FA1C-296B0B3996F1}"/>
                </a:ext>
              </a:extLst>
            </p:cNvPr>
            <p:cNvGrpSpPr/>
            <p:nvPr/>
          </p:nvGrpSpPr>
          <p:grpSpPr>
            <a:xfrm>
              <a:off x="3274219" y="5420320"/>
              <a:ext cx="687586" cy="383977"/>
              <a:chOff x="0" y="0"/>
              <a:chExt cx="977900" cy="546100"/>
            </a:xfrm>
          </p:grpSpPr>
          <p:sp>
            <p:nvSpPr>
              <p:cNvPr id="54" name="Rectangle">
                <a:extLst>
                  <a:ext uri="{FF2B5EF4-FFF2-40B4-BE49-F238E27FC236}">
                    <a16:creationId xmlns:a16="http://schemas.microsoft.com/office/drawing/2014/main" id="{0042A7C2-8DBA-EBF6-26E7-806B2FCBBC2E}"/>
                  </a:ext>
                </a:extLst>
              </p:cNvPr>
              <p:cNvSpPr/>
              <p:nvPr/>
            </p:nvSpPr>
            <p:spPr>
              <a:xfrm>
                <a:off x="0" y="0"/>
                <a:ext cx="977900" cy="546100"/>
              </a:xfrm>
              <a:prstGeom prst="rect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55" name="Rectangle">
                <a:extLst>
                  <a:ext uri="{FF2B5EF4-FFF2-40B4-BE49-F238E27FC236}">
                    <a16:creationId xmlns:a16="http://schemas.microsoft.com/office/drawing/2014/main" id="{2A92A379-7F8C-A276-3458-F378987E40D4}"/>
                  </a:ext>
                </a:extLst>
              </p:cNvPr>
              <p:cNvSpPr txBox="1"/>
              <p:nvPr/>
            </p:nvSpPr>
            <p:spPr>
              <a:xfrm>
                <a:off x="0" y="0"/>
                <a:ext cx="977900" cy="546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800"/>
                </a:pPr>
                <a:endParaRPr sz="1969"/>
              </a:p>
            </p:txBody>
          </p:sp>
        </p:grpSp>
        <p:grpSp>
          <p:nvGrpSpPr>
            <p:cNvPr id="11" name="Group">
              <a:extLst>
                <a:ext uri="{FF2B5EF4-FFF2-40B4-BE49-F238E27FC236}">
                  <a16:creationId xmlns:a16="http://schemas.microsoft.com/office/drawing/2014/main" id="{23CD5AAE-0CCD-BDBC-8549-B307ABA661C2}"/>
                </a:ext>
              </a:extLst>
            </p:cNvPr>
            <p:cNvGrpSpPr/>
            <p:nvPr/>
          </p:nvGrpSpPr>
          <p:grpSpPr>
            <a:xfrm>
              <a:off x="3961805" y="5411390"/>
              <a:ext cx="687586" cy="410766"/>
              <a:chOff x="0" y="0"/>
              <a:chExt cx="977900" cy="584200"/>
            </a:xfrm>
          </p:grpSpPr>
          <p:sp>
            <p:nvSpPr>
              <p:cNvPr id="52" name="Rectangle">
                <a:extLst>
                  <a:ext uri="{FF2B5EF4-FFF2-40B4-BE49-F238E27FC236}">
                    <a16:creationId xmlns:a16="http://schemas.microsoft.com/office/drawing/2014/main" id="{AE7A2AE1-99BD-9065-1F42-0C49CF9A8594}"/>
                  </a:ext>
                </a:extLst>
              </p:cNvPr>
              <p:cNvSpPr/>
              <p:nvPr/>
            </p:nvSpPr>
            <p:spPr>
              <a:xfrm>
                <a:off x="0" y="18256"/>
                <a:ext cx="977900" cy="547688"/>
              </a:xfrm>
              <a:prstGeom prst="rect">
                <a:avLst/>
              </a:prstGeom>
              <a:solidFill>
                <a:srgbClr val="FFFB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53" name="X">
                <a:extLst>
                  <a:ext uri="{FF2B5EF4-FFF2-40B4-BE49-F238E27FC236}">
                    <a16:creationId xmlns:a16="http://schemas.microsoft.com/office/drawing/2014/main" id="{875D74E6-0A07-7E57-191D-E250E5EB74DA}"/>
                  </a:ext>
                </a:extLst>
              </p:cNvPr>
              <p:cNvSpPr txBox="1"/>
              <p:nvPr/>
            </p:nvSpPr>
            <p:spPr>
              <a:xfrm>
                <a:off x="247704" y="0"/>
                <a:ext cx="482492" cy="584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800"/>
                </a:lvl1pPr>
              </a:lstStyle>
              <a:p>
                <a:r>
                  <a:rPr sz="1969"/>
                  <a:t>X</a:t>
                </a:r>
              </a:p>
            </p:txBody>
          </p:sp>
        </p:grpSp>
        <p:grpSp>
          <p:nvGrpSpPr>
            <p:cNvPr id="12" name="Group">
              <a:extLst>
                <a:ext uri="{FF2B5EF4-FFF2-40B4-BE49-F238E27FC236}">
                  <a16:creationId xmlns:a16="http://schemas.microsoft.com/office/drawing/2014/main" id="{CB689AD7-A684-7F85-9E62-EB9C3CEA802C}"/>
                </a:ext>
              </a:extLst>
            </p:cNvPr>
            <p:cNvGrpSpPr/>
            <p:nvPr/>
          </p:nvGrpSpPr>
          <p:grpSpPr>
            <a:xfrm>
              <a:off x="4649391" y="5411390"/>
              <a:ext cx="687586" cy="410766"/>
              <a:chOff x="0" y="0"/>
              <a:chExt cx="977900" cy="584200"/>
            </a:xfrm>
          </p:grpSpPr>
          <p:sp>
            <p:nvSpPr>
              <p:cNvPr id="50" name="Rectangle">
                <a:extLst>
                  <a:ext uri="{FF2B5EF4-FFF2-40B4-BE49-F238E27FC236}">
                    <a16:creationId xmlns:a16="http://schemas.microsoft.com/office/drawing/2014/main" id="{59A5276C-3BD7-667B-4491-9715C460F86F}"/>
                  </a:ext>
                </a:extLst>
              </p:cNvPr>
              <p:cNvSpPr/>
              <p:nvPr/>
            </p:nvSpPr>
            <p:spPr>
              <a:xfrm>
                <a:off x="0" y="18256"/>
                <a:ext cx="977900" cy="547688"/>
              </a:xfrm>
              <a:prstGeom prst="rect">
                <a:avLst/>
              </a:prstGeom>
              <a:solidFill>
                <a:srgbClr val="A8D6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51" name="B">
                <a:extLst>
                  <a:ext uri="{FF2B5EF4-FFF2-40B4-BE49-F238E27FC236}">
                    <a16:creationId xmlns:a16="http://schemas.microsoft.com/office/drawing/2014/main" id="{741D5F75-0833-482B-6565-32202D9C943B}"/>
                  </a:ext>
                </a:extLst>
              </p:cNvPr>
              <p:cNvSpPr txBox="1"/>
              <p:nvPr/>
            </p:nvSpPr>
            <p:spPr>
              <a:xfrm>
                <a:off x="257696" y="0"/>
                <a:ext cx="462508" cy="584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800"/>
                </a:lvl1pPr>
              </a:lstStyle>
              <a:p>
                <a:r>
                  <a:rPr sz="1969"/>
                  <a:t>B</a:t>
                </a:r>
              </a:p>
            </p:txBody>
          </p:sp>
        </p:grpSp>
        <p:grpSp>
          <p:nvGrpSpPr>
            <p:cNvPr id="13" name="Group">
              <a:extLst>
                <a:ext uri="{FF2B5EF4-FFF2-40B4-BE49-F238E27FC236}">
                  <a16:creationId xmlns:a16="http://schemas.microsoft.com/office/drawing/2014/main" id="{B03CEB89-6988-DF04-9B2B-465471F3C238}"/>
                </a:ext>
              </a:extLst>
            </p:cNvPr>
            <p:cNvGrpSpPr/>
            <p:nvPr/>
          </p:nvGrpSpPr>
          <p:grpSpPr>
            <a:xfrm>
              <a:off x="3274219" y="5956101"/>
              <a:ext cx="687586" cy="383977"/>
              <a:chOff x="0" y="0"/>
              <a:chExt cx="977900" cy="546100"/>
            </a:xfrm>
          </p:grpSpPr>
          <p:sp>
            <p:nvSpPr>
              <p:cNvPr id="48" name="Rectangle">
                <a:extLst>
                  <a:ext uri="{FF2B5EF4-FFF2-40B4-BE49-F238E27FC236}">
                    <a16:creationId xmlns:a16="http://schemas.microsoft.com/office/drawing/2014/main" id="{E3D550DF-647E-A0E5-A9DB-829A15EEE207}"/>
                  </a:ext>
                </a:extLst>
              </p:cNvPr>
              <p:cNvSpPr/>
              <p:nvPr/>
            </p:nvSpPr>
            <p:spPr>
              <a:xfrm>
                <a:off x="0" y="0"/>
                <a:ext cx="977900" cy="546100"/>
              </a:xfrm>
              <a:prstGeom prst="rect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49" name="Rectangle">
                <a:extLst>
                  <a:ext uri="{FF2B5EF4-FFF2-40B4-BE49-F238E27FC236}">
                    <a16:creationId xmlns:a16="http://schemas.microsoft.com/office/drawing/2014/main" id="{E16B23A1-325F-6616-8F51-1FFCF8E4CF91}"/>
                  </a:ext>
                </a:extLst>
              </p:cNvPr>
              <p:cNvSpPr txBox="1"/>
              <p:nvPr/>
            </p:nvSpPr>
            <p:spPr>
              <a:xfrm>
                <a:off x="0" y="0"/>
                <a:ext cx="977900" cy="546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800"/>
                </a:pPr>
                <a:endParaRPr sz="1969"/>
              </a:p>
            </p:txBody>
          </p:sp>
        </p:grpSp>
        <p:grpSp>
          <p:nvGrpSpPr>
            <p:cNvPr id="14" name="Group">
              <a:extLst>
                <a:ext uri="{FF2B5EF4-FFF2-40B4-BE49-F238E27FC236}">
                  <a16:creationId xmlns:a16="http://schemas.microsoft.com/office/drawing/2014/main" id="{FC357626-4188-377E-4CA5-BCF2E1A358E2}"/>
                </a:ext>
              </a:extLst>
            </p:cNvPr>
            <p:cNvGrpSpPr/>
            <p:nvPr/>
          </p:nvGrpSpPr>
          <p:grpSpPr>
            <a:xfrm>
              <a:off x="3961805" y="5947172"/>
              <a:ext cx="687586" cy="410766"/>
              <a:chOff x="0" y="0"/>
              <a:chExt cx="977900" cy="584200"/>
            </a:xfrm>
          </p:grpSpPr>
          <p:sp>
            <p:nvSpPr>
              <p:cNvPr id="46" name="Rectangle">
                <a:extLst>
                  <a:ext uri="{FF2B5EF4-FFF2-40B4-BE49-F238E27FC236}">
                    <a16:creationId xmlns:a16="http://schemas.microsoft.com/office/drawing/2014/main" id="{22E3F826-1112-4C63-870F-C61A2A3A5180}"/>
                  </a:ext>
                </a:extLst>
              </p:cNvPr>
              <p:cNvSpPr/>
              <p:nvPr/>
            </p:nvSpPr>
            <p:spPr>
              <a:xfrm>
                <a:off x="0" y="18256"/>
                <a:ext cx="977900" cy="547688"/>
              </a:xfrm>
              <a:prstGeom prst="rect">
                <a:avLst/>
              </a:prstGeom>
              <a:solidFill>
                <a:srgbClr val="FFFB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47" name="X">
                <a:extLst>
                  <a:ext uri="{FF2B5EF4-FFF2-40B4-BE49-F238E27FC236}">
                    <a16:creationId xmlns:a16="http://schemas.microsoft.com/office/drawing/2014/main" id="{537A646C-041D-57C7-0085-7D4687E7C7E7}"/>
                  </a:ext>
                </a:extLst>
              </p:cNvPr>
              <p:cNvSpPr txBox="1"/>
              <p:nvPr/>
            </p:nvSpPr>
            <p:spPr>
              <a:xfrm>
                <a:off x="247704" y="0"/>
                <a:ext cx="482492" cy="584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800"/>
                </a:lvl1pPr>
              </a:lstStyle>
              <a:p>
                <a:r>
                  <a:rPr sz="1969"/>
                  <a:t>X</a:t>
                </a:r>
              </a:p>
            </p:txBody>
          </p:sp>
        </p:grpSp>
        <p:grpSp>
          <p:nvGrpSpPr>
            <p:cNvPr id="15" name="Group">
              <a:extLst>
                <a:ext uri="{FF2B5EF4-FFF2-40B4-BE49-F238E27FC236}">
                  <a16:creationId xmlns:a16="http://schemas.microsoft.com/office/drawing/2014/main" id="{E64473BF-1B4B-839D-40DA-A4F8ED6A08AE}"/>
                </a:ext>
              </a:extLst>
            </p:cNvPr>
            <p:cNvGrpSpPr/>
            <p:nvPr/>
          </p:nvGrpSpPr>
          <p:grpSpPr>
            <a:xfrm>
              <a:off x="4649391" y="5956101"/>
              <a:ext cx="687586" cy="383977"/>
              <a:chOff x="0" y="0"/>
              <a:chExt cx="977900" cy="546100"/>
            </a:xfrm>
          </p:grpSpPr>
          <p:sp>
            <p:nvSpPr>
              <p:cNvPr id="44" name="Rectangle">
                <a:extLst>
                  <a:ext uri="{FF2B5EF4-FFF2-40B4-BE49-F238E27FC236}">
                    <a16:creationId xmlns:a16="http://schemas.microsoft.com/office/drawing/2014/main" id="{C8CD8DB5-10ED-E293-FE20-C09BB29D5590}"/>
                  </a:ext>
                </a:extLst>
              </p:cNvPr>
              <p:cNvSpPr/>
              <p:nvPr/>
            </p:nvSpPr>
            <p:spPr>
              <a:xfrm>
                <a:off x="0" y="0"/>
                <a:ext cx="977900" cy="546100"/>
              </a:xfrm>
              <a:prstGeom prst="rect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45" name="Rectangle">
                <a:extLst>
                  <a:ext uri="{FF2B5EF4-FFF2-40B4-BE49-F238E27FC236}">
                    <a16:creationId xmlns:a16="http://schemas.microsoft.com/office/drawing/2014/main" id="{6BE60B02-76AF-6874-D91F-B7C160F34750}"/>
                  </a:ext>
                </a:extLst>
              </p:cNvPr>
              <p:cNvSpPr txBox="1"/>
              <p:nvPr/>
            </p:nvSpPr>
            <p:spPr>
              <a:xfrm>
                <a:off x="0" y="0"/>
                <a:ext cx="977900" cy="546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800"/>
                </a:pPr>
                <a:endParaRPr sz="1969"/>
              </a:p>
            </p:txBody>
          </p:sp>
        </p:grpSp>
        <p:grpSp>
          <p:nvGrpSpPr>
            <p:cNvPr id="16" name="Group">
              <a:extLst>
                <a:ext uri="{FF2B5EF4-FFF2-40B4-BE49-F238E27FC236}">
                  <a16:creationId xmlns:a16="http://schemas.microsoft.com/office/drawing/2014/main" id="{78177944-43CE-16FB-1400-DBE22ABC5F26}"/>
                </a:ext>
              </a:extLst>
            </p:cNvPr>
            <p:cNvGrpSpPr/>
            <p:nvPr/>
          </p:nvGrpSpPr>
          <p:grpSpPr>
            <a:xfrm>
              <a:off x="6855023" y="4339828"/>
              <a:ext cx="687586" cy="410766"/>
              <a:chOff x="0" y="0"/>
              <a:chExt cx="977900" cy="584200"/>
            </a:xfrm>
          </p:grpSpPr>
          <p:sp>
            <p:nvSpPr>
              <p:cNvPr id="42" name="Rectangle">
                <a:extLst>
                  <a:ext uri="{FF2B5EF4-FFF2-40B4-BE49-F238E27FC236}">
                    <a16:creationId xmlns:a16="http://schemas.microsoft.com/office/drawing/2014/main" id="{E39FAE32-257F-2674-437C-92D83159E822}"/>
                  </a:ext>
                </a:extLst>
              </p:cNvPr>
              <p:cNvSpPr/>
              <p:nvPr/>
            </p:nvSpPr>
            <p:spPr>
              <a:xfrm>
                <a:off x="0" y="18256"/>
                <a:ext cx="977900" cy="547688"/>
              </a:xfrm>
              <a:prstGeom prst="rect">
                <a:avLst/>
              </a:prstGeom>
              <a:solidFill>
                <a:srgbClr val="A8D6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43" name="A">
                <a:extLst>
                  <a:ext uri="{FF2B5EF4-FFF2-40B4-BE49-F238E27FC236}">
                    <a16:creationId xmlns:a16="http://schemas.microsoft.com/office/drawing/2014/main" id="{325A2F95-56E8-6D45-A285-A613C843FB4B}"/>
                  </a:ext>
                </a:extLst>
              </p:cNvPr>
              <p:cNvSpPr txBox="1"/>
              <p:nvPr/>
            </p:nvSpPr>
            <p:spPr>
              <a:xfrm>
                <a:off x="247704" y="0"/>
                <a:ext cx="482492" cy="584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800"/>
                </a:lvl1pPr>
              </a:lstStyle>
              <a:p>
                <a:r>
                  <a:rPr sz="1969"/>
                  <a:t>A</a:t>
                </a:r>
              </a:p>
            </p:txBody>
          </p:sp>
        </p:grpSp>
        <p:grpSp>
          <p:nvGrpSpPr>
            <p:cNvPr id="17" name="Group">
              <a:extLst>
                <a:ext uri="{FF2B5EF4-FFF2-40B4-BE49-F238E27FC236}">
                  <a16:creationId xmlns:a16="http://schemas.microsoft.com/office/drawing/2014/main" id="{6D8FE40B-6453-D95D-F066-7727ECB9FFA9}"/>
                </a:ext>
              </a:extLst>
            </p:cNvPr>
            <p:cNvGrpSpPr/>
            <p:nvPr/>
          </p:nvGrpSpPr>
          <p:grpSpPr>
            <a:xfrm>
              <a:off x="7542609" y="4357687"/>
              <a:ext cx="687586" cy="383977"/>
              <a:chOff x="0" y="0"/>
              <a:chExt cx="977900" cy="546100"/>
            </a:xfrm>
          </p:grpSpPr>
          <p:sp>
            <p:nvSpPr>
              <p:cNvPr id="40" name="Rectangle">
                <a:extLst>
                  <a:ext uri="{FF2B5EF4-FFF2-40B4-BE49-F238E27FC236}">
                    <a16:creationId xmlns:a16="http://schemas.microsoft.com/office/drawing/2014/main" id="{5437172E-8DBD-FEC3-C08F-DF55110670A2}"/>
                  </a:ext>
                </a:extLst>
              </p:cNvPr>
              <p:cNvSpPr/>
              <p:nvPr/>
            </p:nvSpPr>
            <p:spPr>
              <a:xfrm>
                <a:off x="0" y="0"/>
                <a:ext cx="977900" cy="546100"/>
              </a:xfrm>
              <a:prstGeom prst="rect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41" name="Rectangle">
                <a:extLst>
                  <a:ext uri="{FF2B5EF4-FFF2-40B4-BE49-F238E27FC236}">
                    <a16:creationId xmlns:a16="http://schemas.microsoft.com/office/drawing/2014/main" id="{2EA622AE-3E3D-4307-E4A1-5D7D4886BA14}"/>
                  </a:ext>
                </a:extLst>
              </p:cNvPr>
              <p:cNvSpPr txBox="1"/>
              <p:nvPr/>
            </p:nvSpPr>
            <p:spPr>
              <a:xfrm>
                <a:off x="0" y="0"/>
                <a:ext cx="977900" cy="546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800"/>
                </a:pPr>
                <a:endParaRPr sz="1969"/>
              </a:p>
            </p:txBody>
          </p:sp>
        </p:grpSp>
        <p:grpSp>
          <p:nvGrpSpPr>
            <p:cNvPr id="18" name="Group">
              <a:extLst>
                <a:ext uri="{FF2B5EF4-FFF2-40B4-BE49-F238E27FC236}">
                  <a16:creationId xmlns:a16="http://schemas.microsoft.com/office/drawing/2014/main" id="{F33E3145-0F26-10FF-7714-342D4A6ED56F}"/>
                </a:ext>
              </a:extLst>
            </p:cNvPr>
            <p:cNvGrpSpPr/>
            <p:nvPr/>
          </p:nvGrpSpPr>
          <p:grpSpPr>
            <a:xfrm>
              <a:off x="8230195" y="4339828"/>
              <a:ext cx="687586" cy="410766"/>
              <a:chOff x="0" y="0"/>
              <a:chExt cx="977900" cy="584200"/>
            </a:xfrm>
          </p:grpSpPr>
          <p:sp>
            <p:nvSpPr>
              <p:cNvPr id="38" name="Rectangle">
                <a:extLst>
                  <a:ext uri="{FF2B5EF4-FFF2-40B4-BE49-F238E27FC236}">
                    <a16:creationId xmlns:a16="http://schemas.microsoft.com/office/drawing/2014/main" id="{441AF02E-DC7B-1FAA-21A2-7BDC27A4445D}"/>
                  </a:ext>
                </a:extLst>
              </p:cNvPr>
              <p:cNvSpPr/>
              <p:nvPr/>
            </p:nvSpPr>
            <p:spPr>
              <a:xfrm>
                <a:off x="0" y="18256"/>
                <a:ext cx="977900" cy="547688"/>
              </a:xfrm>
              <a:prstGeom prst="rect">
                <a:avLst/>
              </a:prstGeom>
              <a:solidFill>
                <a:srgbClr val="A8D6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39" name="B">
                <a:extLst>
                  <a:ext uri="{FF2B5EF4-FFF2-40B4-BE49-F238E27FC236}">
                    <a16:creationId xmlns:a16="http://schemas.microsoft.com/office/drawing/2014/main" id="{0D010A53-3B27-7EB6-E183-31559B854CA8}"/>
                  </a:ext>
                </a:extLst>
              </p:cNvPr>
              <p:cNvSpPr txBox="1"/>
              <p:nvPr/>
            </p:nvSpPr>
            <p:spPr>
              <a:xfrm>
                <a:off x="257696" y="0"/>
                <a:ext cx="462509" cy="584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800"/>
                </a:lvl1pPr>
              </a:lstStyle>
              <a:p>
                <a:r>
                  <a:rPr sz="1969"/>
                  <a:t>B</a:t>
                </a:r>
              </a:p>
            </p:txBody>
          </p:sp>
        </p:grpSp>
        <p:grpSp>
          <p:nvGrpSpPr>
            <p:cNvPr id="19" name="Group">
              <a:extLst>
                <a:ext uri="{FF2B5EF4-FFF2-40B4-BE49-F238E27FC236}">
                  <a16:creationId xmlns:a16="http://schemas.microsoft.com/office/drawing/2014/main" id="{8F5663E7-220C-E0C4-BC2C-F614E5CA9C5D}"/>
                </a:ext>
              </a:extLst>
            </p:cNvPr>
            <p:cNvGrpSpPr/>
            <p:nvPr/>
          </p:nvGrpSpPr>
          <p:grpSpPr>
            <a:xfrm>
              <a:off x="6855023" y="4875609"/>
              <a:ext cx="687586" cy="410766"/>
              <a:chOff x="0" y="0"/>
              <a:chExt cx="977900" cy="584200"/>
            </a:xfrm>
          </p:grpSpPr>
          <p:sp>
            <p:nvSpPr>
              <p:cNvPr id="36" name="Rectangle">
                <a:extLst>
                  <a:ext uri="{FF2B5EF4-FFF2-40B4-BE49-F238E27FC236}">
                    <a16:creationId xmlns:a16="http://schemas.microsoft.com/office/drawing/2014/main" id="{7B3AC76C-1DF7-E6B1-7815-AA2757FB6598}"/>
                  </a:ext>
                </a:extLst>
              </p:cNvPr>
              <p:cNvSpPr/>
              <p:nvPr/>
            </p:nvSpPr>
            <p:spPr>
              <a:xfrm>
                <a:off x="0" y="18256"/>
                <a:ext cx="977900" cy="547688"/>
              </a:xfrm>
              <a:prstGeom prst="rect">
                <a:avLst/>
              </a:prstGeom>
              <a:solidFill>
                <a:srgbClr val="A8D6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37" name="A">
                <a:extLst>
                  <a:ext uri="{FF2B5EF4-FFF2-40B4-BE49-F238E27FC236}">
                    <a16:creationId xmlns:a16="http://schemas.microsoft.com/office/drawing/2014/main" id="{A7358ED2-D42E-3626-6485-272C63C70D1F}"/>
                  </a:ext>
                </a:extLst>
              </p:cNvPr>
              <p:cNvSpPr txBox="1"/>
              <p:nvPr/>
            </p:nvSpPr>
            <p:spPr>
              <a:xfrm>
                <a:off x="247704" y="0"/>
                <a:ext cx="482492" cy="584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800"/>
                </a:lvl1pPr>
              </a:lstStyle>
              <a:p>
                <a:r>
                  <a:rPr sz="1969" dirty="0"/>
                  <a:t>A</a:t>
                </a:r>
              </a:p>
            </p:txBody>
          </p:sp>
        </p:grpSp>
        <p:grpSp>
          <p:nvGrpSpPr>
            <p:cNvPr id="20" name="Group">
              <a:extLst>
                <a:ext uri="{FF2B5EF4-FFF2-40B4-BE49-F238E27FC236}">
                  <a16:creationId xmlns:a16="http://schemas.microsoft.com/office/drawing/2014/main" id="{4DE1E616-F5EB-4A6E-F98D-6CECB7AE735E}"/>
                </a:ext>
              </a:extLst>
            </p:cNvPr>
            <p:cNvGrpSpPr/>
            <p:nvPr/>
          </p:nvGrpSpPr>
          <p:grpSpPr>
            <a:xfrm>
              <a:off x="7542609" y="4884539"/>
              <a:ext cx="1375172" cy="383977"/>
              <a:chOff x="0" y="0"/>
              <a:chExt cx="1955800" cy="546100"/>
            </a:xfrm>
          </p:grpSpPr>
          <p:sp>
            <p:nvSpPr>
              <p:cNvPr id="34" name="Rectangle">
                <a:extLst>
                  <a:ext uri="{FF2B5EF4-FFF2-40B4-BE49-F238E27FC236}">
                    <a16:creationId xmlns:a16="http://schemas.microsoft.com/office/drawing/2014/main" id="{A6109AEA-8D65-4561-6424-6EB2C7EDE4F8}"/>
                  </a:ext>
                </a:extLst>
              </p:cNvPr>
              <p:cNvSpPr/>
              <p:nvPr/>
            </p:nvSpPr>
            <p:spPr>
              <a:xfrm>
                <a:off x="0" y="0"/>
                <a:ext cx="1955800" cy="546100"/>
              </a:xfrm>
              <a:prstGeom prst="rect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35" name="Rectangle">
                <a:extLst>
                  <a:ext uri="{FF2B5EF4-FFF2-40B4-BE49-F238E27FC236}">
                    <a16:creationId xmlns:a16="http://schemas.microsoft.com/office/drawing/2014/main" id="{E287AE09-96DA-2F3C-56B5-05981D4DFC31}"/>
                  </a:ext>
                </a:extLst>
              </p:cNvPr>
              <p:cNvSpPr txBox="1"/>
              <p:nvPr/>
            </p:nvSpPr>
            <p:spPr>
              <a:xfrm>
                <a:off x="0" y="0"/>
                <a:ext cx="1955800" cy="546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800"/>
                </a:pPr>
                <a:endParaRPr sz="1969"/>
              </a:p>
            </p:txBody>
          </p:sp>
        </p:grpSp>
        <p:grpSp>
          <p:nvGrpSpPr>
            <p:cNvPr id="21" name="Group">
              <a:extLst>
                <a:ext uri="{FF2B5EF4-FFF2-40B4-BE49-F238E27FC236}">
                  <a16:creationId xmlns:a16="http://schemas.microsoft.com/office/drawing/2014/main" id="{3560F476-B842-1286-8F9F-2A0A626CE1C1}"/>
                </a:ext>
              </a:extLst>
            </p:cNvPr>
            <p:cNvGrpSpPr/>
            <p:nvPr/>
          </p:nvGrpSpPr>
          <p:grpSpPr>
            <a:xfrm>
              <a:off x="6855023" y="5420320"/>
              <a:ext cx="1375172" cy="383977"/>
              <a:chOff x="0" y="0"/>
              <a:chExt cx="1955800" cy="546100"/>
            </a:xfrm>
          </p:grpSpPr>
          <p:sp>
            <p:nvSpPr>
              <p:cNvPr id="32" name="Rectangle">
                <a:extLst>
                  <a:ext uri="{FF2B5EF4-FFF2-40B4-BE49-F238E27FC236}">
                    <a16:creationId xmlns:a16="http://schemas.microsoft.com/office/drawing/2014/main" id="{A81E39E8-768E-A511-D640-EC0A2BB570E5}"/>
                  </a:ext>
                </a:extLst>
              </p:cNvPr>
              <p:cNvSpPr/>
              <p:nvPr/>
            </p:nvSpPr>
            <p:spPr>
              <a:xfrm>
                <a:off x="0" y="0"/>
                <a:ext cx="1955800" cy="546100"/>
              </a:xfrm>
              <a:prstGeom prst="rect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33" name="Rectangle">
                <a:extLst>
                  <a:ext uri="{FF2B5EF4-FFF2-40B4-BE49-F238E27FC236}">
                    <a16:creationId xmlns:a16="http://schemas.microsoft.com/office/drawing/2014/main" id="{BAB282EE-7E23-14D5-746B-4D90ADA158F2}"/>
                  </a:ext>
                </a:extLst>
              </p:cNvPr>
              <p:cNvSpPr txBox="1"/>
              <p:nvPr/>
            </p:nvSpPr>
            <p:spPr>
              <a:xfrm>
                <a:off x="0" y="0"/>
                <a:ext cx="1955800" cy="546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800"/>
                </a:pPr>
                <a:endParaRPr sz="1969"/>
              </a:p>
            </p:txBody>
          </p:sp>
        </p:grpSp>
        <p:grpSp>
          <p:nvGrpSpPr>
            <p:cNvPr id="22" name="Group">
              <a:extLst>
                <a:ext uri="{FF2B5EF4-FFF2-40B4-BE49-F238E27FC236}">
                  <a16:creationId xmlns:a16="http://schemas.microsoft.com/office/drawing/2014/main" id="{39C88768-430F-2E63-A55C-BCCBE1715C58}"/>
                </a:ext>
              </a:extLst>
            </p:cNvPr>
            <p:cNvGrpSpPr/>
            <p:nvPr/>
          </p:nvGrpSpPr>
          <p:grpSpPr>
            <a:xfrm>
              <a:off x="8230195" y="5411390"/>
              <a:ext cx="687586" cy="410766"/>
              <a:chOff x="0" y="0"/>
              <a:chExt cx="977900" cy="584200"/>
            </a:xfrm>
          </p:grpSpPr>
          <p:sp>
            <p:nvSpPr>
              <p:cNvPr id="30" name="Rectangle">
                <a:extLst>
                  <a:ext uri="{FF2B5EF4-FFF2-40B4-BE49-F238E27FC236}">
                    <a16:creationId xmlns:a16="http://schemas.microsoft.com/office/drawing/2014/main" id="{F3BFB621-F271-9A9A-D2EB-6E7FF41953D1}"/>
                  </a:ext>
                </a:extLst>
              </p:cNvPr>
              <p:cNvSpPr/>
              <p:nvPr/>
            </p:nvSpPr>
            <p:spPr>
              <a:xfrm>
                <a:off x="0" y="18256"/>
                <a:ext cx="977900" cy="547688"/>
              </a:xfrm>
              <a:prstGeom prst="rect">
                <a:avLst/>
              </a:prstGeom>
              <a:solidFill>
                <a:srgbClr val="A8D6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31" name="B">
                <a:extLst>
                  <a:ext uri="{FF2B5EF4-FFF2-40B4-BE49-F238E27FC236}">
                    <a16:creationId xmlns:a16="http://schemas.microsoft.com/office/drawing/2014/main" id="{DF372503-544B-7318-3CE6-93144936D45E}"/>
                  </a:ext>
                </a:extLst>
              </p:cNvPr>
              <p:cNvSpPr txBox="1"/>
              <p:nvPr/>
            </p:nvSpPr>
            <p:spPr>
              <a:xfrm>
                <a:off x="257696" y="0"/>
                <a:ext cx="462509" cy="584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800"/>
                </a:lvl1pPr>
              </a:lstStyle>
              <a:p>
                <a:r>
                  <a:rPr sz="1969"/>
                  <a:t>B</a:t>
                </a:r>
              </a:p>
            </p:txBody>
          </p:sp>
        </p:grpSp>
        <p:grpSp>
          <p:nvGrpSpPr>
            <p:cNvPr id="23" name="Group">
              <a:extLst>
                <a:ext uri="{FF2B5EF4-FFF2-40B4-BE49-F238E27FC236}">
                  <a16:creationId xmlns:a16="http://schemas.microsoft.com/office/drawing/2014/main" id="{6C80BC15-43B9-6780-3390-5B5CD2B9F5EC}"/>
                </a:ext>
              </a:extLst>
            </p:cNvPr>
            <p:cNvGrpSpPr/>
            <p:nvPr/>
          </p:nvGrpSpPr>
          <p:grpSpPr>
            <a:xfrm>
              <a:off x="6855024" y="5956101"/>
              <a:ext cx="2053828" cy="383977"/>
              <a:chOff x="0" y="0"/>
              <a:chExt cx="2921000" cy="546100"/>
            </a:xfrm>
          </p:grpSpPr>
          <p:sp>
            <p:nvSpPr>
              <p:cNvPr id="28" name="Rectangle">
                <a:extLst>
                  <a:ext uri="{FF2B5EF4-FFF2-40B4-BE49-F238E27FC236}">
                    <a16:creationId xmlns:a16="http://schemas.microsoft.com/office/drawing/2014/main" id="{2B9A8F7C-90A0-8858-1E1D-21265CC08873}"/>
                  </a:ext>
                </a:extLst>
              </p:cNvPr>
              <p:cNvSpPr/>
              <p:nvPr/>
            </p:nvSpPr>
            <p:spPr>
              <a:xfrm>
                <a:off x="0" y="0"/>
                <a:ext cx="2921000" cy="546100"/>
              </a:xfrm>
              <a:prstGeom prst="rect">
                <a:avLst/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29" name="Rectangle">
                <a:extLst>
                  <a:ext uri="{FF2B5EF4-FFF2-40B4-BE49-F238E27FC236}">
                    <a16:creationId xmlns:a16="http://schemas.microsoft.com/office/drawing/2014/main" id="{692AE68D-82E6-E720-54B5-7145EFCD7F31}"/>
                  </a:ext>
                </a:extLst>
              </p:cNvPr>
              <p:cNvSpPr txBox="1"/>
              <p:nvPr/>
            </p:nvSpPr>
            <p:spPr>
              <a:xfrm>
                <a:off x="0" y="0"/>
                <a:ext cx="2921000" cy="546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800"/>
                </a:pPr>
                <a:endParaRPr sz="1969"/>
              </a:p>
            </p:txBody>
          </p:sp>
        </p:grpSp>
        <p:sp>
          <p:nvSpPr>
            <p:cNvPr id="24" name="Arrow">
              <a:extLst>
                <a:ext uri="{FF2B5EF4-FFF2-40B4-BE49-F238E27FC236}">
                  <a16:creationId xmlns:a16="http://schemas.microsoft.com/office/drawing/2014/main" id="{89C82488-5E4D-F257-381D-0A7008C4389D}"/>
                </a:ext>
              </a:extLst>
            </p:cNvPr>
            <p:cNvSpPr/>
            <p:nvPr/>
          </p:nvSpPr>
          <p:spPr>
            <a:xfrm>
              <a:off x="5560219" y="4429125"/>
              <a:ext cx="1143000" cy="303609"/>
            </a:xfrm>
            <a:prstGeom prst="rightArrow">
              <a:avLst>
                <a:gd name="adj1" fmla="val 50000"/>
                <a:gd name="adj2" fmla="val 66176"/>
              </a:avLst>
            </a:prstGeom>
            <a:gradFill>
              <a:gsLst>
                <a:gs pos="0">
                  <a:srgbClr val="424242"/>
                </a:gs>
                <a:gs pos="100000">
                  <a:srgbClr val="CBCBCB"/>
                </a:gs>
              </a:gsLst>
              <a:lin ang="10800000"/>
            </a:gra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endParaRPr sz="1266"/>
            </a:p>
          </p:txBody>
        </p:sp>
        <p:sp>
          <p:nvSpPr>
            <p:cNvPr id="25" name="Arrow">
              <a:extLst>
                <a:ext uri="{FF2B5EF4-FFF2-40B4-BE49-F238E27FC236}">
                  <a16:creationId xmlns:a16="http://schemas.microsoft.com/office/drawing/2014/main" id="{4AC21B48-A006-A436-518E-4036DC0E2BE2}"/>
                </a:ext>
              </a:extLst>
            </p:cNvPr>
            <p:cNvSpPr/>
            <p:nvPr/>
          </p:nvSpPr>
          <p:spPr>
            <a:xfrm>
              <a:off x="5560219" y="4884539"/>
              <a:ext cx="1143000" cy="303609"/>
            </a:xfrm>
            <a:prstGeom prst="rightArrow">
              <a:avLst>
                <a:gd name="adj1" fmla="val 50000"/>
                <a:gd name="adj2" fmla="val 66176"/>
              </a:avLst>
            </a:prstGeom>
            <a:gradFill>
              <a:gsLst>
                <a:gs pos="0">
                  <a:srgbClr val="424242"/>
                </a:gs>
                <a:gs pos="100000">
                  <a:srgbClr val="CBCBCB"/>
                </a:gs>
              </a:gsLst>
              <a:lin ang="10800000"/>
            </a:gra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endParaRPr sz="1266"/>
            </a:p>
          </p:txBody>
        </p:sp>
        <p:sp>
          <p:nvSpPr>
            <p:cNvPr id="26" name="Arrow">
              <a:extLst>
                <a:ext uri="{FF2B5EF4-FFF2-40B4-BE49-F238E27FC236}">
                  <a16:creationId xmlns:a16="http://schemas.microsoft.com/office/drawing/2014/main" id="{3FEEB00B-A7DD-4542-B5D3-D5BEC0024235}"/>
                </a:ext>
              </a:extLst>
            </p:cNvPr>
            <p:cNvSpPr/>
            <p:nvPr/>
          </p:nvSpPr>
          <p:spPr>
            <a:xfrm>
              <a:off x="5560219" y="5420321"/>
              <a:ext cx="1143000" cy="303609"/>
            </a:xfrm>
            <a:prstGeom prst="rightArrow">
              <a:avLst>
                <a:gd name="adj1" fmla="val 50000"/>
                <a:gd name="adj2" fmla="val 66176"/>
              </a:avLst>
            </a:prstGeom>
            <a:gradFill>
              <a:gsLst>
                <a:gs pos="0">
                  <a:srgbClr val="424242"/>
                </a:gs>
                <a:gs pos="100000">
                  <a:srgbClr val="CBCBCB"/>
                </a:gs>
              </a:gsLst>
              <a:lin ang="10800000"/>
            </a:gra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endParaRPr sz="1266"/>
            </a:p>
          </p:txBody>
        </p:sp>
        <p:sp>
          <p:nvSpPr>
            <p:cNvPr id="27" name="Arrow">
              <a:extLst>
                <a:ext uri="{FF2B5EF4-FFF2-40B4-BE49-F238E27FC236}">
                  <a16:creationId xmlns:a16="http://schemas.microsoft.com/office/drawing/2014/main" id="{127C2D03-66C2-EE85-F99E-81823C8BD696}"/>
                </a:ext>
              </a:extLst>
            </p:cNvPr>
            <p:cNvSpPr/>
            <p:nvPr/>
          </p:nvSpPr>
          <p:spPr>
            <a:xfrm>
              <a:off x="5560219" y="5956102"/>
              <a:ext cx="1143000" cy="303609"/>
            </a:xfrm>
            <a:prstGeom prst="rightArrow">
              <a:avLst>
                <a:gd name="adj1" fmla="val 50000"/>
                <a:gd name="adj2" fmla="val 66176"/>
              </a:avLst>
            </a:prstGeom>
            <a:gradFill>
              <a:gsLst>
                <a:gs pos="0">
                  <a:srgbClr val="424242"/>
                </a:gs>
                <a:gs pos="100000">
                  <a:srgbClr val="CBCBCB"/>
                </a:gs>
              </a:gsLst>
              <a:lin ang="10800000"/>
            </a:gra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endParaRPr sz="1266"/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of 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malloc()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814332" y="1189975"/>
            <a:ext cx="5636735" cy="4474660"/>
          </a:xfrm>
          <a:prstGeom prst="rect">
            <a:avLst/>
          </a:prstGeom>
        </p:spPr>
      </p:pic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D296282-FC26-1C41-B4ED-08D84BF8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2CFF70A4-1317-1E48-AC5F-7468A786EF77}" type="datetime1">
              <a:rPr lang="en-US" smtClean="0">
                <a:solidFill>
                  <a:schemeClr val="bg1"/>
                </a:solidFill>
              </a:rPr>
              <a:t>2/6/23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CC8411-1880-5E42-801C-E5A58481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456558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2023 Darrell Long</a:t>
            </a:r>
            <a:endParaRPr lang="en-US" kern="1200" dirty="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D522D-562F-EF41-917E-ACD87902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456558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26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latin typeface="Courier" pitchFamily="2" charset="0"/>
              </a:rPr>
              <a:t>calloc()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/>
              <a:t>Defined as:</a:t>
            </a:r>
          </a:p>
          <a:p>
            <a:pPr lvl="1"/>
            <a:r>
              <a:rPr lang="en-US" sz="2200"/>
              <a:t> </a:t>
            </a:r>
            <a:r>
              <a:rPr lang="en-US" sz="2200">
                <a:latin typeface="Courier" pitchFamily="2" charset="0"/>
              </a:rPr>
              <a:t>void* calloc(size_t nmemb, size_t size)</a:t>
            </a:r>
          </a:p>
          <a:p>
            <a:r>
              <a:rPr lang="en-US" sz="2200"/>
              <a:t>[</a:t>
            </a:r>
            <a:r>
              <a:rPr lang="en-US" sz="2200">
                <a:latin typeface="Courier" pitchFamily="2" charset="0"/>
              </a:rPr>
              <a:t>nmemb</a:t>
            </a:r>
            <a:r>
              <a:rPr lang="en-US" sz="2200"/>
              <a:t>] denotes the number of objects and [</a:t>
            </a:r>
            <a:r>
              <a:rPr lang="en-US" sz="2200">
                <a:latin typeface="Courier" pitchFamily="2" charset="0"/>
              </a:rPr>
              <a:t>size</a:t>
            </a:r>
            <a:r>
              <a:rPr lang="en-US" sz="2200"/>
              <a:t>] the size of each object.</a:t>
            </a:r>
          </a:p>
          <a:p>
            <a:r>
              <a:rPr lang="en-US" sz="2200"/>
              <a:t>Returns a pointer to [</a:t>
            </a:r>
            <a:r>
              <a:rPr lang="en-US" sz="2200">
                <a:latin typeface="Courier" pitchFamily="2" charset="0"/>
              </a:rPr>
              <a:t>nmemb</a:t>
            </a:r>
            <a:r>
              <a:rPr lang="en-US" sz="2200"/>
              <a:t>] * [</a:t>
            </a:r>
            <a:r>
              <a:rPr lang="en-US" sz="2200">
                <a:latin typeface="Courier" pitchFamily="2" charset="0"/>
              </a:rPr>
              <a:t>size</a:t>
            </a:r>
            <a:r>
              <a:rPr lang="en-US" sz="2200"/>
              <a:t>] bytes of allocated memory on the heap, in which each byte has been initialized to zero.</a:t>
            </a:r>
          </a:p>
          <a:p>
            <a:r>
              <a:rPr lang="en-US" sz="2200"/>
              <a:t>Like </a:t>
            </a:r>
            <a:r>
              <a:rPr lang="en-US" sz="2200">
                <a:latin typeface="Courier" pitchFamily="2" charset="0"/>
              </a:rPr>
              <a:t>malloc()</a:t>
            </a:r>
            <a:r>
              <a:rPr lang="en-US" sz="2200"/>
              <a:t>, behavior when [</a:t>
            </a:r>
            <a:r>
              <a:rPr lang="en-US" sz="2200">
                <a:latin typeface="Courier" pitchFamily="2" charset="0"/>
              </a:rPr>
              <a:t>nmemb</a:t>
            </a:r>
            <a:r>
              <a:rPr lang="en-US" sz="2200"/>
              <a:t>] is zero is implementation defined.</a:t>
            </a:r>
          </a:p>
          <a:p>
            <a:r>
              <a:rPr lang="en-US" sz="2200"/>
              <a:t>Generally slower than </a:t>
            </a:r>
            <a:r>
              <a:rPr lang="en-US" sz="2200">
                <a:latin typeface="Courier" pitchFamily="2" charset="0"/>
              </a:rPr>
              <a:t>malloc()</a:t>
            </a:r>
            <a:r>
              <a:rPr lang="en-US" sz="2200"/>
              <a:t>, but the tradeoff is that the contents of the allocated memory are known since it’s zeroed out.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920346FB-2314-6547-9C2D-D7D02D91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F3DF2A4C-9521-034C-92A7-38A1B625ED31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52A79-0AFF-4047-83E7-B50A28EAA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AA1E9-6558-A345-826E-F55FA2AAA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357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of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calloc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()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521665" y="1533087"/>
            <a:ext cx="6222068" cy="3788436"/>
          </a:xfrm>
          <a:prstGeom prst="rect">
            <a:avLst/>
          </a:prstGeom>
        </p:spPr>
      </p:pic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C8465263-C235-2249-AB90-49329F8D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53AE051C-30C9-AD40-ADE5-20C533B65BF1}" type="datetime1">
              <a:rPr lang="en-US" smtClean="0">
                <a:solidFill>
                  <a:schemeClr val="bg1"/>
                </a:solidFill>
              </a:rPr>
              <a:t>2/6/23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BE50B3-7F14-FC4E-863C-0CE5E398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456558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2023 Darrell Long</a:t>
            </a:r>
            <a:endParaRPr lang="en-US" kern="1200" dirty="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784DD-E128-724B-B69C-1242C1FC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456558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876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E711-F131-4F8E-8AA7-D544F8DD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 dirty="0">
                <a:latin typeface="+mj-lt"/>
                <a:ea typeface="+mj-ea"/>
                <a:cs typeface="+mj-cs"/>
              </a:rPr>
              <a:t>Dynamic Memory Allocation example:</a:t>
            </a:r>
            <a:br>
              <a:rPr lang="en-US" sz="2800" kern="1200" dirty="0">
                <a:latin typeface="+mj-lt"/>
                <a:ea typeface="+mj-ea"/>
                <a:cs typeface="+mj-cs"/>
              </a:rPr>
            </a:br>
            <a:br>
              <a:rPr lang="en-US" sz="2800" kern="1200" dirty="0">
                <a:latin typeface="+mj-lt"/>
                <a:ea typeface="+mj-ea"/>
                <a:cs typeface="+mj-cs"/>
              </a:rPr>
            </a:br>
            <a:r>
              <a:rPr lang="en-US" sz="2800" kern="1200" dirty="0">
                <a:latin typeface="+mj-lt"/>
                <a:ea typeface="+mj-ea"/>
                <a:cs typeface="+mj-cs"/>
              </a:rPr>
              <a:t>A dynamic </a:t>
            </a:r>
            <a:r>
              <a:rPr lang="en-US" sz="2800" kern="1200" dirty="0">
                <a:latin typeface="Courier" pitchFamily="2" charset="0"/>
              </a:rPr>
              <a:t>n</a:t>
            </a:r>
            <a:r>
              <a:rPr lang="en-US" sz="2800" kern="1200" dirty="0">
                <a:latin typeface="+mn-lt"/>
              </a:rPr>
              <a:t> × </a:t>
            </a:r>
            <a:r>
              <a:rPr lang="en-US" sz="2800" kern="1200" dirty="0">
                <a:latin typeface="Courier" pitchFamily="2" charset="0"/>
              </a:rPr>
              <a:t>n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matrix</a:t>
            </a:r>
            <a:endParaRPr lang="en-US" sz="2800" kern="120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2BC9D-D3AD-43C8-AD73-4FA8B874F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Example of dynamically allocating an </a:t>
            </a:r>
            <a:r>
              <a:rPr lang="en-US" sz="2000" dirty="0">
                <a:latin typeface="Courier" pitchFamily="2" charset="0"/>
              </a:rPr>
              <a:t>n</a:t>
            </a:r>
            <a:r>
              <a:rPr lang="en-US" sz="2000" dirty="0"/>
              <a:t> × </a:t>
            </a:r>
            <a:r>
              <a:rPr lang="en-US" sz="2000" dirty="0">
                <a:latin typeface="Courier" pitchFamily="2" charset="0"/>
              </a:rPr>
              <a:t>n</a:t>
            </a:r>
            <a:r>
              <a:rPr lang="en-US" sz="2000" dirty="0"/>
              <a:t> matrix.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The destructor, </a:t>
            </a:r>
            <a:r>
              <a:rPr lang="en-US" sz="2000" kern="1200">
                <a:latin typeface="Courier" pitchFamily="2" charset="0"/>
                <a:cs typeface="Courier New" panose="02070309020205020404" pitchFamily="49" charset="0"/>
              </a:rPr>
              <a:t>matrix_delete</a:t>
            </a:r>
            <a:r>
              <a:rPr lang="en-US" sz="2000" kern="1200" dirty="0">
                <a:latin typeface="Courier" pitchFamily="2" charset="0"/>
                <a:cs typeface="Courier New" panose="02070309020205020404" pitchFamily="49" charset="0"/>
              </a:rPr>
              <a:t>()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, iterates and frees the allocated memory for each pointer.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E90B5BBC-2CC8-5643-9B3C-ACA1064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666EAE75-AA61-6D49-8B19-ABE40A867EFA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F6001-68ED-4553-9DF1-A69072CD8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7ED2C-5DE2-48C3-A78C-3AD38619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D03806-893D-46A3-B88C-843A0F30C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710841" y="576072"/>
            <a:ext cx="310038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55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3706-061C-4B40-8C5D-A5C49F3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matrix:  </a:t>
            </a:r>
            <a:r>
              <a:rPr lang="en-US" kern="1200" dirty="0">
                <a:solidFill>
                  <a:schemeClr val="tx1"/>
                </a:solidFill>
                <a:latin typeface="Courier" pitchFamily="2" charset="0"/>
              </a:rPr>
              <a:t>main()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A52ADCEF-11F9-DA40-8765-D93EF74816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8E7F5D60-B2EF-AE4E-85E0-2296AEE88F66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507C8-95B2-4B62-8100-5945F8B2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46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7828-8025-4AF1-8B88-ED6FCC9A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2308" y="6356350"/>
            <a:ext cx="15914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8A7A4-F660-4DCF-82CF-D36F19D5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402017" y="566916"/>
            <a:ext cx="6321870" cy="57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3706-061C-4B40-8C5D-A5C49F3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663" y="818457"/>
            <a:ext cx="4146114" cy="297587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matrix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 err="1">
                <a:solidFill>
                  <a:schemeClr val="tx1"/>
                </a:solidFill>
                <a:latin typeface="Courier" pitchFamily="2" charset="0"/>
              </a:rPr>
              <a:t>matrix_create</a:t>
            </a:r>
            <a:r>
              <a:rPr lang="en-US" sz="24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19420498-FE01-1249-B43E-22826CC1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F9E14080-D0AF-9745-8A95-E3CF5F666343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507C8-95B2-4B62-8100-5945F8B2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6046" y="6356350"/>
            <a:ext cx="3956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7828-8025-4AF1-8B88-ED6FCC9A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8A7A4-F660-4DCF-82CF-D36F19D5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16280" y="1779635"/>
            <a:ext cx="6436548" cy="32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60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E66914B-CFDF-4644-B0D5-0F745E1805BF}"/>
              </a:ext>
            </a:extLst>
          </p:cNvPr>
          <p:cNvSpPr txBox="1">
            <a:spLocks/>
          </p:cNvSpPr>
          <p:nvPr/>
        </p:nvSpPr>
        <p:spPr>
          <a:xfrm>
            <a:off x="313156" y="818457"/>
            <a:ext cx="4221264" cy="297587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matrix</a:t>
            </a:r>
            <a:endParaRPr lang="en-US" sz="3400" dirty="0"/>
          </a:p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Courier" pitchFamily="2" charset="0"/>
              </a:rPr>
              <a:t>matrix_delete</a:t>
            </a:r>
            <a:r>
              <a:rPr lang="en-US" sz="24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3400" kern="1200" dirty="0">
              <a:solidFill>
                <a:schemeClr val="tx1"/>
              </a:solidFill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8A7A4-F660-4DCF-82CF-D36F19D5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344678" y="1626767"/>
            <a:ext cx="6436548" cy="3604465"/>
          </a:xfrm>
          <a:prstGeom prst="rect">
            <a:avLst/>
          </a:prstGeom>
        </p:spPr>
      </p:pic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8585A2DB-CCFC-3849-AFD4-E43D8474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F25605D8-9A1E-3240-82FA-0C1F444BFACF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507C8-95B2-4B62-8100-5945F8B2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46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7828-8025-4AF1-8B88-ED6FCC9A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2308" y="6356350"/>
            <a:ext cx="15914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216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en-US" sz="4000"/>
              <a:t>What is dynamic memory allocation?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1600"/>
              <a:t>The act of allocating memory for variables on the heap (or called free store) during program run-time.</a:t>
            </a:r>
          </a:p>
          <a:p>
            <a:r>
              <a:rPr lang="en-US" sz="1600"/>
              <a:t>Quite different than compile time (static) allocation:</a:t>
            </a:r>
          </a:p>
          <a:p>
            <a:pPr lvl="1"/>
            <a:r>
              <a:rPr lang="en-US" sz="1600"/>
              <a:t>Compile time allocation (CTA) means memory for named variables is allocated by the compiler at compile time, </a:t>
            </a:r>
          </a:p>
          <a:p>
            <a:pPr lvl="1"/>
            <a:r>
              <a:rPr lang="en-US" sz="1600"/>
              <a:t>Dynamic memory allocation (DMA) means memory is allocated on-the-fly during run-time.</a:t>
            </a:r>
          </a:p>
          <a:p>
            <a:pPr lvl="1"/>
            <a:r>
              <a:rPr lang="en-US" sz="1600"/>
              <a:t>CTA requires the exact size and type of storage at compile time, DMA is calculated and allocates the exact memory it needs during run-time.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602F11F1-0BEE-7248-91D5-7488958C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CCDCE4EB-ABA4-9E4A-85F4-7FA2B6AA3D0B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529F9-0188-304D-8D31-6B4127D33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C82D6-8C93-4742-9749-FA7CE940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7" name="Picture 6" descr="A person wearing a red hat&#10;&#10;Description automatically generated">
            <a:extLst>
              <a:ext uri="{FF2B5EF4-FFF2-40B4-BE49-F238E27FC236}">
                <a16:creationId xmlns:a16="http://schemas.microsoft.com/office/drawing/2014/main" id="{29EB1B59-9E64-4742-84DF-63EA8DCB8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88" r="12539" b="1"/>
          <a:stretch/>
        </p:blipFill>
        <p:spPr>
          <a:xfrm>
            <a:off x="6748272" y="822412"/>
            <a:ext cx="5025525" cy="52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05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latin typeface="Courier" pitchFamily="2" charset="0"/>
              </a:rPr>
              <a:t>realloc()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1900"/>
              <a:t>Defined as:</a:t>
            </a:r>
          </a:p>
          <a:p>
            <a:pPr lvl="1"/>
            <a:r>
              <a:rPr lang="en-US" sz="1900"/>
              <a:t> </a:t>
            </a:r>
            <a:r>
              <a:rPr lang="en-US" sz="1900">
                <a:latin typeface="Courier" pitchFamily="2" charset="0"/>
              </a:rPr>
              <a:t>void *realloc(void *ptr, size_t size)</a:t>
            </a:r>
          </a:p>
          <a:p>
            <a:r>
              <a:rPr lang="en-US" sz="1900"/>
              <a:t>Reallocates [</a:t>
            </a:r>
            <a:r>
              <a:rPr lang="en-US" sz="1900">
                <a:latin typeface="Courier" pitchFamily="2" charset="0"/>
              </a:rPr>
              <a:t>ptr</a:t>
            </a:r>
            <a:r>
              <a:rPr lang="en-US" sz="1900"/>
              <a:t>] to newly point at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bytes of allocated memory on the heap.</a:t>
            </a:r>
          </a:p>
          <a:p>
            <a:pPr lvl="1"/>
            <a:r>
              <a:rPr lang="en-US" sz="1900"/>
              <a:t>This is not strictly true; what </a:t>
            </a:r>
            <a:r>
              <a:rPr lang="en-US" sz="1900">
                <a:latin typeface="Courier" pitchFamily="2" charset="0"/>
              </a:rPr>
              <a:t>realloc()</a:t>
            </a:r>
            <a:r>
              <a:rPr lang="en-US" sz="1900"/>
              <a:t> actually does is deallocate the old object pointed to by [</a:t>
            </a:r>
            <a:r>
              <a:rPr lang="en-US" sz="1900">
                <a:latin typeface="Courier" pitchFamily="2" charset="0"/>
              </a:rPr>
              <a:t>ptr</a:t>
            </a:r>
            <a:r>
              <a:rPr lang="en-US" sz="1900"/>
              <a:t>] and return a pointer to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bytes of allocated but uninitialized memory.</a:t>
            </a:r>
          </a:p>
          <a:p>
            <a:r>
              <a:rPr lang="en-US" sz="1900"/>
              <a:t>If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is greater than the size of the originally allocated block of memory, the contents of the returned pointer contains everything from the original block, but the extra allocated memory is uninitialized</a:t>
            </a:r>
          </a:p>
          <a:p>
            <a:r>
              <a:rPr lang="en-US" sz="1900"/>
              <a:t>Else if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is less than the size of the originally allocated block of memory, the contents of the returned pointer contains exactly the beginning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bytes from the original block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07F7C5BF-CED4-CA49-B9F6-3B406222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E04D980C-5EA3-AA42-9BD6-2CFDCE3317C3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DFDAC-0115-4C4E-AB2E-B9525C4B1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F8137-7D72-AB49-ACA3-A241A6C3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3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6860-E5BE-9D4E-AC25-75D7B0DE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Dynamically Growing Stack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F5AE4B2B-DF9D-B043-A4B1-6D09DB157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6916290" y="492573"/>
            <a:ext cx="3028608" cy="5880796"/>
          </a:xfrm>
          <a:prstGeom prst="rect">
            <a:avLst/>
          </a:prstGeom>
        </p:spPr>
      </p:pic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3B46BBA8-E0D7-1047-9505-886111B3BA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5765A1BC-D9A3-B347-8FEF-A6DDF5315DC0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66C8F-2C65-A743-B7FC-0A363798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444032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2023 Darrell Long</a:t>
            </a:r>
            <a:endParaRPr lang="en-US" sz="1200" kern="1200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E6980-58DA-E84C-B0C8-23ECFD7B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444032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2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21</a:t>
            </a:fld>
            <a:endParaRPr lang="en-US" sz="1200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270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D4360-38BF-EE4B-B069-0DE9E1C3D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509320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Stack: </a:t>
            </a:r>
            <a:r>
              <a:rPr lang="en-US" sz="2800" dirty="0" err="1">
                <a:solidFill>
                  <a:schemeClr val="bg1"/>
                </a:solidFill>
                <a:latin typeface="Courier" pitchFamily="2" charset="0"/>
              </a:rPr>
              <a:t>stack_create</a:t>
            </a:r>
            <a:r>
              <a:rPr lang="en-US" sz="2800" dirty="0">
                <a:solidFill>
                  <a:schemeClr val="bg1"/>
                </a:solidFill>
                <a:latin typeface="Courier" pitchFamily="2" charset="0"/>
              </a:rPr>
              <a:t>()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55A1BC-5F25-6E46-97FA-3D24837F4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1782" b="1"/>
          <a:stretch/>
        </p:blipFill>
        <p:spPr>
          <a:xfrm>
            <a:off x="320041" y="320039"/>
            <a:ext cx="11550395" cy="3988528"/>
          </a:xfrm>
          <a:prstGeom prst="rect">
            <a:avLst/>
          </a:prstGeom>
        </p:spPr>
      </p:pic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4DE53A2F-594B-8647-B009-78836BF456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D619AFE3-D1A1-F848-A6FA-C3528C711412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1013C-A83A-5440-8AA7-452DBB9D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0588" y="6553690"/>
            <a:ext cx="505369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1F476-66A0-A846-87FE-85B59F17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5314" y="6553690"/>
            <a:ext cx="1128486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E845C94-571D-FC46-9257-A353056ABCCB}" type="slidenum">
              <a:rPr lang="en-US" sz="105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 sz="105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51016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2B94-F835-5047-B571-40C02FD7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509320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Stack: </a:t>
            </a:r>
            <a:r>
              <a:rPr lang="en-US" sz="3200" dirty="0" err="1">
                <a:solidFill>
                  <a:schemeClr val="bg1"/>
                </a:solidFill>
                <a:latin typeface="Courier" pitchFamily="2" charset="0"/>
              </a:rPr>
              <a:t>stack_push</a:t>
            </a:r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()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6D352B-8F52-364E-8076-38EE852C7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63" b="1"/>
          <a:stretch/>
        </p:blipFill>
        <p:spPr>
          <a:xfrm>
            <a:off x="320040" y="320039"/>
            <a:ext cx="11550396" cy="3753141"/>
          </a:xfrm>
          <a:prstGeom prst="rect">
            <a:avLst/>
          </a:prstGeom>
        </p:spPr>
      </p:pic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9F22C2BA-0D17-DE4A-AAC2-A0E522DC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0A0963D5-B039-C943-ACC4-E86F16C44EF9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7689F7-BD06-4D4E-A756-8450E75A6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0588" y="6553690"/>
            <a:ext cx="505369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5B6459-F3C6-D44B-ABB1-27A9ABA05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5314" y="6553690"/>
            <a:ext cx="1128486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E845C94-571D-FC46-9257-A353056ABCCB}" type="slidenum">
              <a:rPr lang="en-US" sz="105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05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5075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ourier" pitchFamily="2" charset="0"/>
              </a:rPr>
              <a:t>free()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If we allocate memory, we must also be able to deallocate (or free) memory.</a:t>
            </a:r>
          </a:p>
          <a:p>
            <a:r>
              <a:rPr lang="en-US" sz="2000">
                <a:solidFill>
                  <a:srgbClr val="FFFFFF"/>
                </a:solidFill>
              </a:rPr>
              <a:t>Another standard C library functions specifically for deallocating memory allocated by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malloc()</a:t>
            </a:r>
            <a:r>
              <a:rPr lang="en-US" sz="2000">
                <a:solidFill>
                  <a:srgbClr val="FFFFFF"/>
                </a:solidFill>
              </a:rPr>
              <a:t>,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calloc()</a:t>
            </a:r>
            <a:r>
              <a:rPr lang="en-US" sz="2000">
                <a:solidFill>
                  <a:srgbClr val="FFFFFF"/>
                </a:solidFill>
              </a:rPr>
              <a:t>, or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realloc()</a:t>
            </a:r>
            <a:r>
              <a:rPr lang="en-US" sz="2000">
                <a:solidFill>
                  <a:srgbClr val="FFFFFF"/>
                </a:solidFill>
              </a:rPr>
              <a:t>. </a:t>
            </a:r>
          </a:p>
          <a:p>
            <a:r>
              <a:rPr lang="en-US" sz="2000">
                <a:solidFill>
                  <a:srgbClr val="FFFFFF"/>
                </a:solidFill>
              </a:rPr>
              <a:t>Defined as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void free(void *ptr)</a:t>
            </a:r>
          </a:p>
          <a:p>
            <a:r>
              <a:rPr lang="en-US" sz="2000">
                <a:solidFill>
                  <a:srgbClr val="FFFFFF"/>
                </a:solidFill>
              </a:rPr>
              <a:t>Deallocates the memory space pointed to by [ptr].</a:t>
            </a:r>
          </a:p>
          <a:p>
            <a:r>
              <a:rPr lang="en-US" sz="2000">
                <a:solidFill>
                  <a:srgbClr val="FFFFFF"/>
                </a:solidFill>
              </a:rPr>
              <a:t>Memory leaks occur if allocated memory isn’t freed.</a:t>
            </a:r>
          </a:p>
          <a:p>
            <a:r>
              <a:rPr lang="en-US" sz="2000">
                <a:solidFill>
                  <a:srgbClr val="FFFFFF"/>
                </a:solidFill>
              </a:rPr>
              <a:t>Segmentation faults/core dumps can occur if a program tries to access memory locations that it isn’t allowed to access.</a:t>
            </a:r>
          </a:p>
          <a:p>
            <a:r>
              <a:rPr lang="en-US" sz="2000">
                <a:solidFill>
                  <a:srgbClr val="FFFFFF"/>
                </a:solidFill>
              </a:rPr>
              <a:t>Pointers that have been freed should be set to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NULL</a:t>
            </a:r>
            <a:r>
              <a:rPr lang="en-US" sz="2000">
                <a:solidFill>
                  <a:srgbClr val="FFFFFF"/>
                </a:solidFill>
              </a:rPr>
              <a:t> to mitigate use-after-free vulnerabilities.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8D3FCF97-EC2E-AA41-9C02-32C3EF12E5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05078B5C-4E8C-5647-9A3E-6376F8785687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C68FE-B757-F148-9DCE-4F725DDD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76DFC-02D7-F347-A991-4399C2C3E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916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prstGeom prst="ellipse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000"/>
              <a:t>Example of free()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6" r="-1" b="-1"/>
          <a:stretch/>
        </p:blipFill>
        <p:spPr>
          <a:xfrm>
            <a:off x="4654297" y="12536"/>
            <a:ext cx="7537704" cy="6857990"/>
          </a:xfrm>
          <a:prstGeom prst="rect">
            <a:avLst/>
          </a:prstGeom>
        </p:spPr>
      </p:pic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FDF0E047-DDCF-CD44-889C-9D8E471F6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5B8030FA-1C68-C147-BA9D-97B6262EF3C6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A44EEB-842A-BD42-8DC9-9B5B9C5D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3984" y="6494136"/>
            <a:ext cx="573869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© 2023 Darrell Long</a:t>
            </a:r>
            <a:endParaRPr lang="en-US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CD80B-79A2-3547-848D-D8491F32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494136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E845C94-571D-FC46-9257-A353056ABCC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8841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Detecting Memory Leaks and Segmentation 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Memory leaks and segmentation faults, as well as other errors, can be detected using </a:t>
            </a:r>
            <a:r>
              <a:rPr lang="en-US" sz="2000" dirty="0" err="1">
                <a:solidFill>
                  <a:srgbClr val="FFFFFF"/>
                </a:solidFill>
                <a:latin typeface="Courier" pitchFamily="2" charset="0"/>
              </a:rPr>
              <a:t>gdb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infer</a:t>
            </a:r>
            <a:r>
              <a:rPr lang="en-US" sz="2000" dirty="0">
                <a:solidFill>
                  <a:srgbClr val="FFFFFF"/>
                </a:solidFill>
              </a:rPr>
              <a:t>, or </a:t>
            </a:r>
            <a:r>
              <a:rPr lang="en-US" sz="2000" dirty="0" err="1">
                <a:solidFill>
                  <a:srgbClr val="FFFFFF"/>
                </a:solidFill>
                <a:latin typeface="Courier" pitchFamily="2" charset="0"/>
              </a:rPr>
              <a:t>valgrind</a:t>
            </a:r>
            <a:endParaRPr lang="en-US" sz="20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Should be used in tandem when debugging.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E312DE9E-6AA0-1541-9040-17E36362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2DF37B39-934B-A54F-A288-CBA1DA832E0A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DFBC4-E554-3840-95BA-1C6B5ABA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92797-B7E9-6B42-91B8-4AC3DBE5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908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713232"/>
            <a:ext cx="5154168" cy="1197864"/>
          </a:xfrm>
        </p:spPr>
        <p:txBody>
          <a:bodyPr>
            <a:normAutofit/>
          </a:bodyPr>
          <a:lstStyle/>
          <a:p>
            <a:r>
              <a:rPr lang="en-US" err="1">
                <a:latin typeface="Courier" pitchFamily="2" charset="0"/>
              </a:rPr>
              <a:t>valgrind</a:t>
            </a:r>
            <a:endParaRPr lang="en-US">
              <a:latin typeface="Courier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048256"/>
            <a:ext cx="5154168" cy="4123944"/>
          </a:xfrm>
        </p:spPr>
        <p:txBody>
          <a:bodyPr anchor="t">
            <a:normAutofit/>
          </a:bodyPr>
          <a:lstStyle/>
          <a:p>
            <a:r>
              <a:rPr lang="en-US" sz="1700"/>
              <a:t>A collection of dynamic analysis tools.</a:t>
            </a:r>
          </a:p>
          <a:p>
            <a:r>
              <a:rPr lang="en-US" sz="1700"/>
              <a:t>Usually used for its </a:t>
            </a:r>
            <a:r>
              <a:rPr lang="en-US" sz="1700">
                <a:latin typeface="Courier" pitchFamily="2" charset="0"/>
              </a:rPr>
              <a:t>memcheck</a:t>
            </a:r>
            <a:r>
              <a:rPr lang="en-US" sz="1700"/>
              <a:t> tool, which can detect:</a:t>
            </a:r>
          </a:p>
          <a:p>
            <a:pPr lvl="1"/>
            <a:r>
              <a:rPr lang="en-US" sz="1700"/>
              <a:t>Use of uninitialized memory.</a:t>
            </a:r>
          </a:p>
          <a:p>
            <a:pPr lvl="1"/>
            <a:r>
              <a:rPr lang="en-US" sz="1700"/>
              <a:t>Reading/writing memory after it has been freed.</a:t>
            </a:r>
          </a:p>
          <a:p>
            <a:pPr lvl="1"/>
            <a:r>
              <a:rPr lang="en-US" sz="1700"/>
              <a:t>Reading/writing off the end of allocated blocks of memory.</a:t>
            </a:r>
          </a:p>
          <a:p>
            <a:pPr lvl="1"/>
            <a:r>
              <a:rPr lang="en-US" sz="1700"/>
              <a:t>Reading/writing inappropriate areas on the stack.</a:t>
            </a:r>
          </a:p>
          <a:p>
            <a:pPr lvl="1"/>
            <a:r>
              <a:rPr lang="en-US" sz="1700"/>
              <a:t>Memory leaks – where pointers to </a:t>
            </a:r>
            <a:r>
              <a:rPr lang="en-US" sz="1700">
                <a:latin typeface="Courier" pitchFamily="2" charset="0"/>
              </a:rPr>
              <a:t>malloc’</a:t>
            </a:r>
            <a:r>
              <a:rPr lang="en-US" sz="1700"/>
              <a:t>d blocks are lost forever.</a:t>
            </a:r>
          </a:p>
          <a:p>
            <a:r>
              <a:rPr lang="en-US" sz="1700"/>
              <a:t>Useful command line flags/options for </a:t>
            </a:r>
            <a:r>
              <a:rPr lang="en-US" sz="1700">
                <a:latin typeface="Courier" pitchFamily="2" charset="0"/>
              </a:rPr>
              <a:t>valgrind</a:t>
            </a:r>
          </a:p>
          <a:p>
            <a:pPr lvl="1"/>
            <a:r>
              <a:rPr lang="en-US" sz="1700">
                <a:latin typeface="Courier" pitchFamily="2" charset="0"/>
              </a:rPr>
              <a:t>--leak-check=full</a:t>
            </a:r>
          </a:p>
          <a:p>
            <a:pPr lvl="1"/>
            <a:r>
              <a:rPr lang="en-US" sz="1700">
                <a:latin typeface="Courier" pitchFamily="2" charset="0"/>
              </a:rPr>
              <a:t>--show-leak-kinds=all</a:t>
            </a:r>
          </a:p>
          <a:p>
            <a:pPr lvl="1"/>
            <a:endParaRPr lang="en-US" sz="170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0FCBF1A6-6187-F746-ABF6-D59508E21B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C7654D0A-48CF-9742-BF09-ABD58ACF28D8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347E6-AC7E-874E-83C4-98548286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6412" y="6356350"/>
            <a:ext cx="31390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DCEBD-90EC-724E-BA3E-79A93C90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0286" y="6355080"/>
            <a:ext cx="906562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7" name="Picture 6" descr="A picture containing dark, black, man, water&#10;&#10;Description automatically generated">
            <a:extLst>
              <a:ext uri="{FF2B5EF4-FFF2-40B4-BE49-F238E27FC236}">
                <a16:creationId xmlns:a16="http://schemas.microsoft.com/office/drawing/2014/main" id="{C16762E7-E251-3245-93A8-82A6E89C3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76"/>
          <a:stretch/>
        </p:blipFill>
        <p:spPr>
          <a:xfrm>
            <a:off x="6696891" y="10"/>
            <a:ext cx="549510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1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Static versus dynamic analyzers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Static analyzers, like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infer</a:t>
            </a:r>
            <a:r>
              <a:rPr lang="en-US" sz="2000">
                <a:solidFill>
                  <a:srgbClr val="FFFFFF"/>
                </a:solidFill>
              </a:rPr>
              <a:t>, operate by analyzing the source code for a program before it’s run.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Code is compared against a set (or multiple sets) of coding rules for bugs.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Only surface level; can’t check if a function behaves completely as it’s supposed to when it’s executed.</a:t>
            </a:r>
          </a:p>
          <a:p>
            <a:r>
              <a:rPr lang="en-US" sz="2000">
                <a:solidFill>
                  <a:srgbClr val="FFFFFF"/>
                </a:solidFill>
              </a:rPr>
              <a:t>Dynamic analyzers, like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valgrind</a:t>
            </a:r>
            <a:r>
              <a:rPr lang="en-US" sz="2000">
                <a:solidFill>
                  <a:srgbClr val="FFFFFF"/>
                </a:solidFill>
              </a:rPr>
              <a:t>, operate by tracking down errors that occur during program execution.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Good for checking if the program executes as it’s supposed to,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Can only analyze what happens during execution, 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Things that don’t occur during execution aren’t analyzed.</a:t>
            </a:r>
          </a:p>
          <a:p>
            <a:r>
              <a:rPr lang="en-US" sz="2000">
                <a:solidFill>
                  <a:srgbClr val="FFFFFF"/>
                </a:solidFill>
              </a:rPr>
              <a:t>Let’s see examples of differences in analysis output for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infer</a:t>
            </a:r>
            <a:r>
              <a:rPr lang="en-US" sz="2000">
                <a:solidFill>
                  <a:srgbClr val="FFFFFF"/>
                </a:solidFill>
              </a:rPr>
              <a:t> and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valgrind</a:t>
            </a:r>
            <a:r>
              <a:rPr lang="en-US" sz="2000">
                <a:solidFill>
                  <a:srgbClr val="FFFFFF"/>
                </a:solidFill>
              </a:rPr>
              <a:t>.</a:t>
            </a:r>
          </a:p>
          <a:p>
            <a:pPr lvl="1"/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60519D5A-F7FF-1040-BA10-EA681E17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47FDCD5A-9D3D-6640-B145-1DB09886FED8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2023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22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97FC-6FA3-C141-8AE1-E8CBD376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4163313" cy="2135867"/>
          </a:xfrm>
        </p:spPr>
        <p:txBody>
          <a:bodyPr anchor="b">
            <a:normAutofit/>
          </a:bodyPr>
          <a:lstStyle/>
          <a:p>
            <a:r>
              <a:rPr lang="en-US" sz="4800"/>
              <a:t>Debugging with </a:t>
            </a:r>
            <a:r>
              <a:rPr lang="en-US" sz="4800">
                <a:latin typeface="Courier" pitchFamily="2" charset="0"/>
              </a:rPr>
              <a:t>infer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A4D59-0369-3145-88D4-1D69D030A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00" y="2880452"/>
            <a:ext cx="4163313" cy="3095445"/>
          </a:xfrm>
        </p:spPr>
        <p:txBody>
          <a:bodyPr anchor="t">
            <a:normAutofit/>
          </a:bodyPr>
          <a:lstStyle/>
          <a:p>
            <a:r>
              <a:rPr lang="en-US" sz="1800"/>
              <a:t>Consider the person/house code module on the right.</a:t>
            </a:r>
          </a:p>
          <a:p>
            <a:r>
              <a:rPr lang="en-US" sz="1800"/>
              <a:t>Now consider the main function below:</a:t>
            </a:r>
          </a:p>
          <a:p>
            <a:endParaRPr lang="en-US" sz="1800"/>
          </a:p>
          <a:p>
            <a:r>
              <a:rPr lang="en-US" sz="1800"/>
              <a:t>Is there anything wrong?</a:t>
            </a:r>
          </a:p>
          <a:p>
            <a:r>
              <a:rPr lang="en-US" sz="1800"/>
              <a:t>Let’s statically analyze this with </a:t>
            </a:r>
            <a:r>
              <a:rPr lang="en-US" sz="1800">
                <a:latin typeface="Courier" pitchFamily="2" charset="0"/>
              </a:rPr>
              <a:t>infer</a:t>
            </a:r>
            <a:r>
              <a:rPr lang="en-US" sz="1800"/>
              <a:t>.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22BB53B8-8E55-1E47-B119-78067B56E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E16C7D8B-1C81-2F4E-A4A7-40DEA54C2D7F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533C7-9B09-1D4E-885A-AD8524CD2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9690" y="6116919"/>
            <a:ext cx="4114800" cy="74966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2BF6B-2C29-274E-BE92-10B60680E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1690" y="-4"/>
            <a:ext cx="833392" cy="68699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0E845C94-571D-FC46-9257-A353056ABCCB}" type="slidenum">
              <a:rPr lang="en-US"/>
              <a:pPr algn="ctr"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554811" y="1035388"/>
            <a:ext cx="2842482" cy="4717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527760" y="1104241"/>
            <a:ext cx="2842483" cy="157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04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en-US" sz="4000"/>
              <a:t>Why is dynamic memory allocation good?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rmAutofit/>
          </a:bodyPr>
          <a:lstStyle/>
          <a:p>
            <a:r>
              <a:rPr lang="en-US" sz="1400"/>
              <a:t>Stack space is limited.</a:t>
            </a:r>
          </a:p>
          <a:p>
            <a:r>
              <a:rPr lang="en-US" sz="1400"/>
              <a:t>We sometimes want variables to last beyond the lifetime of its current scope:</a:t>
            </a:r>
          </a:p>
          <a:p>
            <a:pPr lvl="1"/>
            <a:r>
              <a:rPr lang="en-US" sz="1400"/>
              <a:t>Variables on the stack don’t last beyond its current scope.</a:t>
            </a:r>
          </a:p>
          <a:p>
            <a:pPr lvl="1"/>
            <a:r>
              <a:rPr lang="en-US" sz="1400"/>
              <a:t>Variables dynamically allocated on the heap can be accessed beyond the current scope.</a:t>
            </a:r>
          </a:p>
          <a:p>
            <a:r>
              <a:rPr lang="en-US" sz="1400"/>
              <a:t>We don’t always know exactly how much memory is needed to run a program.</a:t>
            </a:r>
          </a:p>
          <a:p>
            <a:pPr lvl="1"/>
            <a:r>
              <a:rPr lang="en-US" sz="1400"/>
              <a:t>Solution: dynamically allocate memory when it’s needed, however much is needed.</a:t>
            </a:r>
          </a:p>
          <a:p>
            <a:pPr lvl="1"/>
            <a:r>
              <a:rPr lang="en-US" sz="1400"/>
              <a:t>But how do we dynamically allocate memory?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A6D18F0F-C69E-104B-A0F6-7E0802883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4D772729-9B7A-C248-BD74-E1A70E82A124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7CD5B-A83D-2649-AFE1-6A01BB05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5" y="6355080"/>
            <a:ext cx="356180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73630-B4D3-9845-A427-505E5510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538" y="6355080"/>
            <a:ext cx="1099647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7" name="Picture 6" descr="A close up of smoke&#10;&#10;Description automatically generated">
            <a:extLst>
              <a:ext uri="{FF2B5EF4-FFF2-40B4-BE49-F238E27FC236}">
                <a16:creationId xmlns:a16="http://schemas.microsoft.com/office/drawing/2014/main" id="{1440DFD8-11DB-404F-975D-F623DCFAB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47" r="2" b="2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3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Debugging with infer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Running infer using:</a:t>
            </a:r>
          </a:p>
          <a:p>
            <a:pPr marL="0" indent="0">
              <a:buNone/>
            </a:pPr>
            <a:r>
              <a:rPr lang="en-US" sz="2000" kern="1200" dirty="0">
                <a:latin typeface="Courier" pitchFamily="2" charset="0"/>
              </a:rPr>
              <a:t>infer-capture -- make </a:t>
            </a:r>
          </a:p>
          <a:p>
            <a:pPr marL="0" indent="0">
              <a:buNone/>
            </a:pPr>
            <a:r>
              <a:rPr lang="en-US" sz="2000" kern="1200" dirty="0">
                <a:latin typeface="Courier" pitchFamily="2" charset="0"/>
              </a:rPr>
              <a:t>infer-analyze -- make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E76011F-1DD8-A742-9DAB-B00B488D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46CB111D-CD69-DD49-A9FB-C082CD3EFEB8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748272" y="1837968"/>
            <a:ext cx="5025525" cy="319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85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/>
              <a:t>Debugging with </a:t>
            </a:r>
            <a:r>
              <a:rPr lang="en-US">
                <a:latin typeface="Courier" pitchFamily="2" charset="0"/>
              </a:rPr>
              <a:t>infer</a:t>
            </a:r>
            <a:r>
              <a:rPr lang="en-US"/>
              <a:t>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/>
              <a:t>We can see that we have three memory leaks, all of which are from the fact that we allocated memory for three person </a:t>
            </a:r>
            <a:r>
              <a:rPr lang="en-US" sz="2200">
                <a:latin typeface="Courier" pitchFamily="2" charset="0"/>
              </a:rPr>
              <a:t>*</a:t>
            </a:r>
            <a:r>
              <a:rPr lang="en-US" sz="2200"/>
              <a:t>’s but never freed them.</a:t>
            </a:r>
          </a:p>
          <a:p>
            <a:r>
              <a:rPr lang="en-US" sz="2200"/>
              <a:t>We can fix this by adding a loop to </a:t>
            </a:r>
            <a:r>
              <a:rPr lang="en-US" sz="2200">
                <a:latin typeface="Courier" pitchFamily="2" charset="0"/>
              </a:rPr>
              <a:t>house_delete()</a:t>
            </a:r>
            <a:r>
              <a:rPr lang="en-US" sz="2200"/>
              <a:t> to call </a:t>
            </a:r>
            <a:r>
              <a:rPr lang="en-US" sz="2200">
                <a:latin typeface="Courier" pitchFamily="2" charset="0"/>
              </a:rPr>
              <a:t>person_delete()</a:t>
            </a:r>
            <a:r>
              <a:rPr lang="en-US" sz="2200"/>
              <a:t> for each person in the members field of a house and to free the third person in the main function.</a:t>
            </a:r>
          </a:p>
          <a:p>
            <a:r>
              <a:rPr lang="en-US" sz="2200"/>
              <a:t>However, the main function only allocated space for two people in the house, but </a:t>
            </a:r>
            <a:r>
              <a:rPr lang="en-US" sz="2200">
                <a:latin typeface="Courier" pitchFamily="2" charset="0"/>
              </a:rPr>
              <a:t>infer</a:t>
            </a:r>
            <a:r>
              <a:rPr lang="en-US" sz="2200"/>
              <a:t> didn’t report anything when the main function added a third person to the house.</a:t>
            </a:r>
          </a:p>
          <a:p>
            <a:r>
              <a:rPr lang="en-US" sz="2200"/>
              <a:t>This is where we further debug with </a:t>
            </a:r>
            <a:r>
              <a:rPr lang="en-US" sz="2200">
                <a:latin typeface="Courier" pitchFamily="2" charset="0"/>
              </a:rPr>
              <a:t>valgrind</a:t>
            </a:r>
            <a:r>
              <a:rPr lang="en-US" sz="2200"/>
              <a:t>.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6AC82D74-9171-4746-AFBE-D6B04C507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3E776BEB-86A9-8447-8A17-596C04349DB3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391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189" r="-1" b="15073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Debugging with </a:t>
            </a:r>
            <a:r>
              <a:rPr lang="en-US" sz="2600">
                <a:solidFill>
                  <a:schemeClr val="bg1"/>
                </a:solidFill>
                <a:latin typeface="Courier" pitchFamily="2" charset="0"/>
              </a:rPr>
              <a:t>valgrind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  <a:latin typeface="Courier" pitchFamily="2" charset="0"/>
              </a:rPr>
              <a:t>valgrind</a:t>
            </a:r>
            <a:r>
              <a:rPr lang="en-US" sz="1700">
                <a:solidFill>
                  <a:schemeClr val="bg1"/>
                </a:solidFill>
              </a:rPr>
              <a:t> output for the same program checked earlier with infer:</a:t>
            </a:r>
          </a:p>
          <a:p>
            <a:endParaRPr lang="en-US" sz="1700">
              <a:solidFill>
                <a:schemeClr val="bg1"/>
              </a:solidFill>
            </a:endParaRP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B4E178C-EAFF-E64B-9726-475C039801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42583C24-FCA6-804F-94F6-2A0468511A22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9975" y="6556248"/>
            <a:ext cx="4572000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2023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28664" y="6556248"/>
            <a:ext cx="828184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996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8232" y="365760"/>
            <a:ext cx="4928616" cy="2057400"/>
          </a:xfrm>
        </p:spPr>
        <p:txBody>
          <a:bodyPr anchor="b">
            <a:normAutofit/>
          </a:bodyPr>
          <a:lstStyle/>
          <a:p>
            <a:r>
              <a:rPr lang="en-US" sz="4000"/>
              <a:t>Debugging with </a:t>
            </a:r>
            <a:r>
              <a:rPr lang="en-US" sz="4000">
                <a:latin typeface="Courier" pitchFamily="2" charset="0"/>
              </a:rPr>
              <a:t>valgrind</a:t>
            </a:r>
            <a:r>
              <a:rPr lang="en-US" sz="4000"/>
              <a:t>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8232" y="2624328"/>
            <a:ext cx="4928616" cy="3538728"/>
          </a:xfrm>
        </p:spPr>
        <p:txBody>
          <a:bodyPr anchor="t">
            <a:normAutofit/>
          </a:bodyPr>
          <a:lstStyle/>
          <a:p>
            <a:r>
              <a:rPr lang="en-US" sz="1700"/>
              <a:t>As we can see, we still see the memory leaks caused by the three persons, and now we also see that trying to add a person to the house caused an invalid write</a:t>
            </a:r>
          </a:p>
          <a:p>
            <a:r>
              <a:rPr lang="en-US" sz="1700"/>
              <a:t>We can fix </a:t>
            </a:r>
            <a:r>
              <a:rPr lang="en-US" sz="1700">
                <a:latin typeface="Courier" pitchFamily="2" charset="0"/>
              </a:rPr>
              <a:t>house_delete()</a:t>
            </a:r>
            <a:r>
              <a:rPr lang="en-US" sz="1700"/>
              <a:t> as seen on the right:</a:t>
            </a:r>
          </a:p>
          <a:p>
            <a:r>
              <a:rPr lang="en-US" sz="1700"/>
              <a:t>And we can either change the main function to either not add the third person to the house and call </a:t>
            </a:r>
            <a:r>
              <a:rPr lang="en-US" sz="1700">
                <a:latin typeface="Courier" pitchFamily="2" charset="0"/>
              </a:rPr>
              <a:t>person_delete()</a:t>
            </a:r>
            <a:r>
              <a:rPr lang="en-US" sz="1700"/>
              <a:t>on them, or instantiate the house to fit 3</a:t>
            </a:r>
          </a:p>
          <a:p>
            <a:r>
              <a:rPr lang="en-US" sz="1700"/>
              <a:t>Applying the above changes will result in a leak and error free program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B90758E-27DB-F144-B00E-8AA514663C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B427372D-3225-FF47-82FF-237D30CF17BF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525512" y="6355080"/>
            <a:ext cx="309067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tint val="75000"/>
                    <a:alpha val="70000"/>
                  </a:schemeClr>
                </a:solidFill>
              </a:rPr>
              <a:t>© 2023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16184" y="6355080"/>
            <a:ext cx="7315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tint val="75000"/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chemeClr val="tx1">
                  <a:tint val="75000"/>
                  <a:alpha val="7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91964" y="346634"/>
            <a:ext cx="4659087" cy="2935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4455AA-9767-E644-8DF8-49C236B3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93776" y="3710818"/>
            <a:ext cx="4855464" cy="271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10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E70771-AADB-A049-8494-9ECAF72E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42" y="320040"/>
            <a:ext cx="9840667" cy="43052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F14ED7-9A26-784C-A082-6F8B68848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  <a:latin typeface="Courier" pitchFamily="2" charset="0"/>
              </a:rPr>
              <a:t>valgrind() </a:t>
            </a:r>
            <a:r>
              <a:rPr lang="en-US" sz="2600">
                <a:solidFill>
                  <a:schemeClr val="bg1"/>
                </a:solidFill>
                <a:latin typeface="+mn-lt"/>
              </a:rPr>
              <a:t>on debugged program</a:t>
            </a:r>
            <a:endParaRPr lang="en-US" sz="260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B8B1B-388D-364E-8CDE-B2507134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Looking good!</a:t>
            </a:r>
          </a:p>
          <a:p>
            <a:pPr lvl="1"/>
            <a:r>
              <a:rPr lang="en-US" sz="1700">
                <a:solidFill>
                  <a:schemeClr val="bg1"/>
                </a:solidFill>
              </a:rPr>
              <a:t>But what about </a:t>
            </a:r>
            <a:r>
              <a:rPr lang="en-US" sz="1700">
                <a:solidFill>
                  <a:schemeClr val="bg1"/>
                </a:solidFill>
                <a:latin typeface="Courier" pitchFamily="2" charset="0"/>
              </a:rPr>
              <a:t>infer</a:t>
            </a:r>
            <a:r>
              <a:rPr lang="en-US" sz="170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63AF8FA3-178C-DC4B-AC08-8B45A65DD0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B7FA39A6-F47B-274E-96AF-27F70C5BBB15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F735E-82CD-B14C-8B9F-E26B0CEC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5" y="6556248"/>
            <a:ext cx="4576017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4FF7E-32B7-2D46-9F44-F6C51AA7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556248"/>
            <a:ext cx="819150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044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Courier" pitchFamily="2" charset="0"/>
              </a:rPr>
              <a:t>infer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/>
              <a:t>A static analysis tool to detect bugs in </a:t>
            </a:r>
            <a:r>
              <a:rPr lang="en-US" sz="2400" b="1" dirty="0"/>
              <a:t>C</a:t>
            </a:r>
            <a:r>
              <a:rPr lang="en-US" sz="2400" dirty="0"/>
              <a:t>, C++, and Java.</a:t>
            </a:r>
          </a:p>
          <a:p>
            <a:r>
              <a:rPr lang="en-US" sz="2400" dirty="0"/>
              <a:t>Checks for null pointer exceptions, resource leakage, race conditions, and missing lock guards.</a:t>
            </a:r>
          </a:p>
          <a:p>
            <a:r>
              <a:rPr lang="en-US" sz="2400" dirty="0"/>
              <a:t>On the left is an example of a </a:t>
            </a:r>
            <a:r>
              <a:rPr lang="en-US" sz="2400" dirty="0">
                <a:latin typeface="Courier" pitchFamily="2" charset="0"/>
              </a:rPr>
              <a:t>make infer</a:t>
            </a:r>
            <a:r>
              <a:rPr lang="en-US" sz="2400" dirty="0"/>
              <a:t> target in a </a:t>
            </a:r>
            <a:r>
              <a:rPr lang="en-US" sz="2400" dirty="0" err="1">
                <a:latin typeface="Courier" pitchFamily="2" charset="0"/>
              </a:rPr>
              <a:t>Makefile</a:t>
            </a:r>
            <a:r>
              <a:rPr lang="en-US" sz="2400" dirty="0">
                <a:latin typeface="Courier" pitchFamily="2" charset="0"/>
              </a:rPr>
              <a:t>.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B1F131F3-480A-A047-9339-E50DCA72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100DA53C-CDD0-6A40-950B-A821AA15796F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6BBC9-3ED7-EF48-8228-81DB401D7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prstClr val="black">
                    <a:tint val="75000"/>
                  </a:prstClr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8C773-7E22-314D-BB3F-336CFB6BC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9600" y="3285595"/>
            <a:ext cx="4938000" cy="137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69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A325-199E-8346-A32D-53D950AC5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en-US" sz="4000">
                <a:latin typeface="Courier" pitchFamily="2" charset="0"/>
              </a:rPr>
              <a:t>infer</a:t>
            </a:r>
            <a:r>
              <a:rPr lang="en-US" sz="4000"/>
              <a:t> on a debugged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C90CD-0301-BC4C-A920-D95ECA31B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/>
              <a:t>There are still errors!</a:t>
            </a:r>
          </a:p>
          <a:p>
            <a:pPr lvl="1"/>
            <a:r>
              <a:rPr lang="en-US" sz="2000"/>
              <a:t>This is “okay”</a:t>
            </a:r>
          </a:p>
          <a:p>
            <a:r>
              <a:rPr lang="en-US" sz="2000">
                <a:latin typeface="Courier" pitchFamily="2" charset="0"/>
              </a:rPr>
              <a:t>infer </a:t>
            </a:r>
            <a:r>
              <a:rPr lang="en-US" sz="2000"/>
              <a:t>is far from perfect</a:t>
            </a:r>
          </a:p>
          <a:p>
            <a:pPr lvl="1"/>
            <a:r>
              <a:rPr lang="en-US" sz="2000"/>
              <a:t>What are reported as memory leaks are freed later on in the code in other functions.</a:t>
            </a:r>
          </a:p>
          <a:p>
            <a:r>
              <a:rPr lang="en-US" sz="2000"/>
              <a:t>Any errors reported by </a:t>
            </a:r>
            <a:r>
              <a:rPr lang="en-US" sz="2000">
                <a:latin typeface="Courier" pitchFamily="2" charset="0"/>
              </a:rPr>
              <a:t>infer</a:t>
            </a:r>
            <a:r>
              <a:rPr lang="en-US" sz="2000"/>
              <a:t> that aren’t correct must be explained in your </a:t>
            </a:r>
            <a:r>
              <a:rPr lang="en-US" sz="2000">
                <a:latin typeface="Courier" pitchFamily="2" charset="0"/>
              </a:rPr>
              <a:t>README.md</a:t>
            </a:r>
            <a:r>
              <a:rPr lang="en-US" sz="2000"/>
              <a:t>.</a:t>
            </a:r>
            <a:endParaRPr lang="en-US" sz="2000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80B08CD6-940B-014C-B26E-97B54458EB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1351F89C-0E83-5042-8556-3B1AF5AAA029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5D8EF-BF8D-334A-AA4E-1B367E8B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B83A9-9A84-9843-A997-AB8C3805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50884-24A4-F042-B087-9514B514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3" y="869701"/>
            <a:ext cx="5917454" cy="511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9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7123B-BE9A-4119-B271-F97D52A0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/>
              <a:t>Dynamic memory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027BF-F90C-4FBC-A7FD-06299C274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There are three standard </a:t>
            </a:r>
            <a:r>
              <a:rPr lang="en-US" sz="2400" b="1" dirty="0"/>
              <a:t>C</a:t>
            </a:r>
            <a:r>
              <a:rPr lang="en-US" sz="2400" dirty="0"/>
              <a:t> library functions to allocate memory, all of which are defined under </a:t>
            </a:r>
            <a:r>
              <a:rPr lang="en-US" sz="2400">
                <a:latin typeface="Courier" pitchFamily="2" charset="0"/>
                <a:cs typeface="Courier New" panose="02070309020205020404" pitchFamily="49" charset="0"/>
              </a:rPr>
              <a:t>stdlib.h</a:t>
            </a:r>
            <a:endParaRPr lang="en-US" sz="2400" dirty="0">
              <a:latin typeface="Courier" pitchFamily="2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malloc()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>
                <a:latin typeface="Courier" pitchFamily="2" charset="0"/>
                <a:cs typeface="Courier New" panose="02070309020205020404" pitchFamily="49" charset="0"/>
              </a:rPr>
              <a:t>calloc</a:t>
            </a:r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()</a:t>
            </a:r>
            <a:r>
              <a:rPr lang="en-US" dirty="0">
                <a:cs typeface="Courier New" panose="02070309020205020404" pitchFamily="49" charset="0"/>
              </a:rPr>
              <a:t>, and </a:t>
            </a:r>
            <a:r>
              <a:rPr lang="en-US">
                <a:latin typeface="Courier" pitchFamily="2" charset="0"/>
                <a:cs typeface="Courier New" panose="02070309020205020404" pitchFamily="49" charset="0"/>
              </a:rPr>
              <a:t>realloc</a:t>
            </a:r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These three functions dynamically allocate memory on the heap and returns a pointer to the allocated memory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Allocated memory must be freed using </a:t>
            </a: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free()</a:t>
            </a:r>
            <a:r>
              <a:rPr lang="en-US" sz="2400" dirty="0">
                <a:cs typeface="Courier New" panose="02070309020205020404" pitchFamily="49" charset="0"/>
              </a:rPr>
              <a:t>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Not freeing allocated memory can lead to depletion of system resources.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This is called a </a:t>
            </a:r>
            <a:r>
              <a:rPr lang="en-US" i="1" dirty="0">
                <a:cs typeface="Courier New" panose="02070309020205020404" pitchFamily="49" charset="0"/>
              </a:rPr>
              <a:t>memory leak</a:t>
            </a:r>
            <a:r>
              <a:rPr lang="en-US" dirty="0"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45662D11-7C3B-0D48-9F05-B88DB57CE5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4AC2262C-86AA-0F43-9A82-B8042C679CAA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136CC-86EF-45AA-92A2-6E79083FB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F8253C-18AA-4AEF-8349-5AB2238D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12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115CE-2302-49F0-BB44-C5A4BD62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/>
              <a:t>The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DF17B-70C3-4441-83D1-D3BF093F8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A large region of unmanaged, anonymous memory.</a:t>
            </a:r>
          </a:p>
          <a:p>
            <a:r>
              <a:rPr lang="en-US" sz="2200" dirty="0"/>
              <a:t>Only limitations are your computer’s physical limitations.</a:t>
            </a:r>
          </a:p>
          <a:p>
            <a:r>
              <a:rPr lang="en-US" sz="2200" dirty="0"/>
              <a:t>Slower to read from/write to due to the need for pointers.</a:t>
            </a:r>
          </a:p>
          <a:p>
            <a:r>
              <a:rPr lang="en-US" sz="2200" dirty="0"/>
              <a:t>Variables using heap memory can be accessed globally with access to </a:t>
            </a:r>
            <a:r>
              <a:rPr lang="en-US" sz="2200"/>
              <a:t>the pointer.</a:t>
            </a:r>
            <a:endParaRPr lang="en-US" sz="2200" dirty="0"/>
          </a:p>
          <a:p>
            <a:pPr lvl="1"/>
            <a:r>
              <a:rPr lang="en-US" sz="2200" dirty="0"/>
              <a:t>A benefit of using pointers; much easier to pass around pointers for large data structures.</a:t>
            </a:r>
          </a:p>
          <a:p>
            <a:r>
              <a:rPr lang="en-US" sz="2200" dirty="0"/>
              <a:t>Possible memory fragmentation can occur over time as blocks of memory are allocated and deallocated.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99635B7-36E6-1443-B1E4-25A4800C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ED3533B3-EFCE-9E4F-ABFB-D7E9B4C51D30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ABB4A-E392-4BEC-9D24-CFB482122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DCD5B-7E32-4682-A010-3079E8B5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900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latin typeface="Courier" pitchFamily="2" charset="0"/>
              </a:rPr>
              <a:t>malloc()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Defined as: </a:t>
            </a:r>
          </a:p>
          <a:p>
            <a:pPr lvl="1"/>
            <a:r>
              <a:rPr lang="en-US" dirty="0">
                <a:latin typeface="Courier" pitchFamily="2" charset="0"/>
              </a:rPr>
              <a:t>void* malloc(</a:t>
            </a:r>
            <a:r>
              <a:rPr lang="en-US" dirty="0" err="1">
                <a:latin typeface="Courier" pitchFamily="2" charset="0"/>
              </a:rPr>
              <a:t>size_t</a:t>
            </a:r>
            <a:r>
              <a:rPr lang="en-US" dirty="0">
                <a:latin typeface="Courier" pitchFamily="2" charset="0"/>
              </a:rPr>
              <a:t> size)</a:t>
            </a:r>
          </a:p>
          <a:p>
            <a:r>
              <a:rPr lang="en-US" sz="2400" dirty="0"/>
              <a:t>Returns a pointer to [</a:t>
            </a:r>
            <a:r>
              <a:rPr lang="en-US" sz="2400" dirty="0">
                <a:latin typeface="Courier" pitchFamily="2" charset="0"/>
              </a:rPr>
              <a:t>size</a:t>
            </a:r>
            <a:r>
              <a:rPr lang="en-US" sz="2400" dirty="0"/>
              <a:t>] bytes of </a:t>
            </a:r>
            <a:r>
              <a:rPr lang="en-US" sz="2400" i="1" dirty="0"/>
              <a:t>uninitialized</a:t>
            </a:r>
            <a:r>
              <a:rPr lang="en-US" sz="2400" dirty="0"/>
              <a:t> memory allocated on the heap.</a:t>
            </a:r>
          </a:p>
          <a:p>
            <a:r>
              <a:rPr lang="en-US" sz="2400" dirty="0"/>
              <a:t>The memory allocated by </a:t>
            </a:r>
            <a:r>
              <a:rPr lang="en-US" sz="2400" dirty="0">
                <a:latin typeface="Courier" pitchFamily="2" charset="0"/>
              </a:rPr>
              <a:t>malloc()</a:t>
            </a:r>
            <a:r>
              <a:rPr lang="en-US" sz="2400" dirty="0"/>
              <a:t> may contain junk data.</a:t>
            </a:r>
          </a:p>
          <a:p>
            <a:r>
              <a:rPr lang="en-US" sz="2400" dirty="0"/>
              <a:t>What happens when zero is passed as the specified number of bytes to allocate is implementation defined (avoid doing this).</a:t>
            </a:r>
          </a:p>
          <a:p>
            <a:r>
              <a:rPr lang="en-US" sz="2400" dirty="0"/>
              <a:t>Doesn’t check for overflow of [</a:t>
            </a:r>
            <a:r>
              <a:rPr lang="en-US" sz="2400" dirty="0">
                <a:latin typeface="Courier" pitchFamily="2" charset="0"/>
              </a:rPr>
              <a:t>size</a:t>
            </a:r>
            <a:r>
              <a:rPr lang="en-US" sz="2400" dirty="0"/>
              <a:t>] if it’s the result of an arithmetic operation, unlike </a:t>
            </a:r>
            <a:r>
              <a:rPr lang="en-US" sz="2400" dirty="0" err="1">
                <a:latin typeface="Courier" pitchFamily="2" charset="0"/>
              </a:rPr>
              <a:t>calloc</a:t>
            </a:r>
            <a:r>
              <a:rPr lang="en-US" sz="2400" dirty="0">
                <a:latin typeface="Courier" pitchFamily="2" charset="0"/>
              </a:rPr>
              <a:t>()</a:t>
            </a:r>
            <a:r>
              <a:rPr lang="en-US" sz="2400" dirty="0"/>
              <a:t>.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AD8D5E32-C75B-8E44-A7AD-ABB8ED316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8E92E69D-A093-A24E-AECE-42CAC8C7189A}" type="datetime1">
              <a:rPr lang="en-US" smtClean="0"/>
              <a:t>2/6/23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41C19-E5F8-A04B-B4A7-62CBE9DDE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5BB85-A44F-C04B-9759-096625F2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52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icture 366">
            <a:extLst>
              <a:ext uri="{FF2B5EF4-FFF2-40B4-BE49-F238E27FC236}">
                <a16:creationId xmlns:a16="http://schemas.microsoft.com/office/drawing/2014/main" id="{463ED5CD-1FA3-18CA-A04B-67B750E29B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63" name="Operating system needs to track allocation state of memory…"/>
          <p:cNvSpPr txBox="1">
            <a:spLocks noGrp="1"/>
          </p:cNvSpPr>
          <p:nvPr>
            <p:ph type="body" idx="1"/>
          </p:nvPr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Operating system needs to track allocation state of memory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Regions that are available to hand out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Regions that are in use</a:t>
            </a:r>
          </a:p>
          <a:p>
            <a:pPr lvl="2"/>
            <a:r>
              <a:rPr lang="en-US">
                <a:solidFill>
                  <a:srgbClr val="FFFFFF"/>
                </a:solidFill>
              </a:rPr>
              <a:t>Possibly what they’re being used for</a:t>
            </a:r>
          </a:p>
          <a:p>
            <a:r>
              <a:rPr lang="en-US" sz="2000">
                <a:solidFill>
                  <a:srgbClr val="FFFFFF"/>
                </a:solidFill>
              </a:rPr>
              <a:t>Multiple approaches to doing this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Bitmap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Linked list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Buddy allocation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Slab allocation</a:t>
            </a:r>
          </a:p>
          <a:p>
            <a:r>
              <a:rPr lang="en-US" sz="2000">
                <a:solidFill>
                  <a:srgbClr val="FFFFFF"/>
                </a:solidFill>
              </a:rPr>
              <a:t>Techniques also used for tracking free / allocated storage space</a:t>
            </a:r>
          </a:p>
        </p:txBody>
      </p:sp>
      <p:sp>
        <p:nvSpPr>
          <p:cNvPr id="364" name="Tracking memory usage"/>
          <p:cNvSpPr txBox="1"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Tracking memory usage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53254" y="6356350"/>
            <a:ext cx="900545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370" descr="World map with flight paths">
            <a:extLst>
              <a:ext uri="{FF2B5EF4-FFF2-40B4-BE49-F238E27FC236}">
                <a16:creationId xmlns:a16="http://schemas.microsoft.com/office/drawing/2014/main" id="{8239938B-9C43-D60A-4BFA-A6823DF2C0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301" b="1028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67" name="Keep track of free / allocated memory regions with a bitmap…"/>
          <p:cNvSpPr txBox="1">
            <a:spLocks noGrp="1"/>
          </p:cNvSpPr>
          <p:nvPr>
            <p:ph type="body" idx="1"/>
          </p:nvPr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92874">
              <a:spcBef>
                <a:spcPts val="492"/>
              </a:spcBef>
              <a:defRPr sz="2880"/>
            </a:pPr>
            <a:r>
              <a:rPr lang="en-US" sz="2000">
                <a:solidFill>
                  <a:srgbClr val="FFFFFF"/>
                </a:solidFill>
              </a:rPr>
              <a:t>Keep track of free / allocated memory regions with a bitmap</a:t>
            </a:r>
          </a:p>
          <a:p>
            <a:pPr marL="353602" lvl="1">
              <a:spcBef>
                <a:spcPts val="211"/>
              </a:spcBef>
              <a:defRPr sz="2520"/>
            </a:pPr>
            <a:r>
              <a:rPr lang="en-US" sz="2000">
                <a:solidFill>
                  <a:srgbClr val="FFFFFF"/>
                </a:solidFill>
              </a:rPr>
              <a:t>One bit in map corresponds to a fixed-size region of memory</a:t>
            </a:r>
          </a:p>
          <a:p>
            <a:pPr marL="353602" lvl="1">
              <a:spcBef>
                <a:spcPts val="211"/>
              </a:spcBef>
              <a:defRPr sz="2520"/>
            </a:pPr>
            <a:r>
              <a:rPr lang="en-US" sz="2000">
                <a:solidFill>
                  <a:srgbClr val="FFFFFF"/>
                </a:solidFill>
              </a:rPr>
              <a:t>Bitmap is a constant size for a given amount of memory regardless of how much is allocated at a particular time</a:t>
            </a:r>
          </a:p>
          <a:p>
            <a:pPr marL="192874">
              <a:spcBef>
                <a:spcPts val="492"/>
              </a:spcBef>
              <a:defRPr sz="2880"/>
            </a:pPr>
            <a:r>
              <a:rPr lang="en-US" sz="2000">
                <a:solidFill>
                  <a:srgbClr val="FFFFFF"/>
                </a:solidFill>
              </a:rPr>
              <a:t>Chunk size determines efficiency</a:t>
            </a:r>
          </a:p>
          <a:p>
            <a:pPr marL="353602" lvl="1">
              <a:spcBef>
                <a:spcPts val="211"/>
              </a:spcBef>
              <a:defRPr sz="2520"/>
            </a:pPr>
            <a:r>
              <a:rPr lang="en-US" sz="2000">
                <a:solidFill>
                  <a:srgbClr val="FFFFFF"/>
                </a:solidFill>
              </a:rPr>
              <a:t>At 1 bit per 4KB chunk, we need just 256 bits (32 bytes) per MB of memory</a:t>
            </a:r>
          </a:p>
          <a:p>
            <a:pPr marL="353602" lvl="1">
              <a:spcBef>
                <a:spcPts val="211"/>
              </a:spcBef>
              <a:defRPr sz="2520"/>
            </a:pPr>
            <a:r>
              <a:rPr lang="en-US" sz="2000">
                <a:solidFill>
                  <a:srgbClr val="FFFFFF"/>
                </a:solidFill>
              </a:rPr>
              <a:t>For smaller chunks, we need more memory for the bitmap</a:t>
            </a:r>
          </a:p>
          <a:p>
            <a:pPr marL="353602" lvl="1">
              <a:spcBef>
                <a:spcPts val="211"/>
              </a:spcBef>
              <a:defRPr sz="2520"/>
            </a:pPr>
            <a:r>
              <a:rPr lang="en-US" sz="2000">
                <a:solidFill>
                  <a:srgbClr val="FFFFFF"/>
                </a:solidFill>
              </a:rPr>
              <a:t>Can be difficult to find large contiguous free areas in bitmap</a:t>
            </a:r>
          </a:p>
        </p:txBody>
      </p:sp>
      <p:sp>
        <p:nvSpPr>
          <p:cNvPr id="368" name="Tracking memory usage:…"/>
          <p:cNvSpPr txBox="1"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Tracking memory usage:</a:t>
            </a:r>
          </a:p>
          <a:p>
            <a:pPr algn="r"/>
            <a:r>
              <a:rPr lang="en-US" sz="4000">
                <a:solidFill>
                  <a:srgbClr val="FFFFFF"/>
                </a:solidFill>
              </a:rPr>
              <a:t>bitmaps</a:t>
            </a:r>
          </a:p>
        </p:txBody>
      </p:sp>
      <p:sp>
        <p:nvSpPr>
          <p:cNvPr id="3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53254" y="6356350"/>
            <a:ext cx="900545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E88215-7DEB-D8C5-0DE0-A78B8172E5A6}"/>
              </a:ext>
            </a:extLst>
          </p:cNvPr>
          <p:cNvGrpSpPr/>
          <p:nvPr/>
        </p:nvGrpSpPr>
        <p:grpSpPr>
          <a:xfrm>
            <a:off x="242893" y="269735"/>
            <a:ext cx="5853107" cy="1452053"/>
            <a:chOff x="2452687" y="4098727"/>
            <a:chExt cx="7439224" cy="2491383"/>
          </a:xfrm>
        </p:grpSpPr>
        <p:sp>
          <p:nvSpPr>
            <p:cNvPr id="4" name="Rectangle">
              <a:extLst>
                <a:ext uri="{FF2B5EF4-FFF2-40B4-BE49-F238E27FC236}">
                  <a16:creationId xmlns:a16="http://schemas.microsoft.com/office/drawing/2014/main" id="{F837EC2F-B015-BB4E-3ABD-3E3859FE60A4}"/>
                </a:ext>
              </a:extLst>
            </p:cNvPr>
            <p:cNvSpPr/>
            <p:nvPr/>
          </p:nvSpPr>
          <p:spPr>
            <a:xfrm>
              <a:off x="2452688" y="4170164"/>
              <a:ext cx="7313414" cy="455414"/>
            </a:xfrm>
            <a:prstGeom prst="rect">
              <a:avLst/>
            </a:prstGeom>
            <a:solidFill>
              <a:srgbClr val="CBCBCB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>
                  <a:latin typeface="+mn-lt"/>
                  <a:ea typeface="+mn-ea"/>
                  <a:cs typeface="+mn-cs"/>
                  <a:sym typeface="Helvetica"/>
                </a:defRPr>
              </a:pPr>
              <a:endParaRPr sz="1266"/>
            </a:p>
          </p:txBody>
        </p:sp>
        <p:grpSp>
          <p:nvGrpSpPr>
            <p:cNvPr id="5" name="Group">
              <a:extLst>
                <a:ext uri="{FF2B5EF4-FFF2-40B4-BE49-F238E27FC236}">
                  <a16:creationId xmlns:a16="http://schemas.microsoft.com/office/drawing/2014/main" id="{9BD633A1-C894-7A64-04E5-02E8BF1D15D3}"/>
                </a:ext>
              </a:extLst>
            </p:cNvPr>
            <p:cNvGrpSpPr/>
            <p:nvPr/>
          </p:nvGrpSpPr>
          <p:grpSpPr>
            <a:xfrm>
              <a:off x="2452687" y="4165600"/>
              <a:ext cx="1375172" cy="473274"/>
              <a:chOff x="0" y="0"/>
              <a:chExt cx="1955800" cy="673100"/>
            </a:xfrm>
          </p:grpSpPr>
          <p:sp>
            <p:nvSpPr>
              <p:cNvPr id="332" name="Rectangle">
                <a:extLst>
                  <a:ext uri="{FF2B5EF4-FFF2-40B4-BE49-F238E27FC236}">
                    <a16:creationId xmlns:a16="http://schemas.microsoft.com/office/drawing/2014/main" id="{2971E12E-2386-4143-7221-7A7FCCBCE19C}"/>
                  </a:ext>
                </a:extLst>
              </p:cNvPr>
              <p:cNvSpPr/>
              <p:nvPr/>
            </p:nvSpPr>
            <p:spPr>
              <a:xfrm>
                <a:off x="0" y="9095"/>
                <a:ext cx="1955800" cy="654910"/>
              </a:xfrm>
              <a:prstGeom prst="rect">
                <a:avLst/>
              </a:prstGeom>
              <a:solidFill>
                <a:srgbClr val="FFFDA9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333" name="A">
                <a:extLst>
                  <a:ext uri="{FF2B5EF4-FFF2-40B4-BE49-F238E27FC236}">
                    <a16:creationId xmlns:a16="http://schemas.microsoft.com/office/drawing/2014/main" id="{C6EF7E10-B743-57B8-3F42-6BFC81758934}"/>
                  </a:ext>
                </a:extLst>
              </p:cNvPr>
              <p:cNvSpPr txBox="1"/>
              <p:nvPr/>
            </p:nvSpPr>
            <p:spPr>
              <a:xfrm>
                <a:off x="710498" y="0"/>
                <a:ext cx="534804" cy="673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3600"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rPr sz="2531"/>
                  <a:t>A</a:t>
                </a:r>
              </a:p>
            </p:txBody>
          </p:sp>
        </p:grpSp>
        <p:grpSp>
          <p:nvGrpSpPr>
            <p:cNvPr id="6" name="Group">
              <a:extLst>
                <a:ext uri="{FF2B5EF4-FFF2-40B4-BE49-F238E27FC236}">
                  <a16:creationId xmlns:a16="http://schemas.microsoft.com/office/drawing/2014/main" id="{D50E08D4-1E19-F5C3-A23E-3BFF3F67A26A}"/>
                </a:ext>
              </a:extLst>
            </p:cNvPr>
            <p:cNvGrpSpPr/>
            <p:nvPr/>
          </p:nvGrpSpPr>
          <p:grpSpPr>
            <a:xfrm>
              <a:off x="4738687" y="4165600"/>
              <a:ext cx="687586" cy="473274"/>
              <a:chOff x="0" y="0"/>
              <a:chExt cx="977900" cy="673100"/>
            </a:xfrm>
          </p:grpSpPr>
          <p:sp>
            <p:nvSpPr>
              <p:cNvPr id="330" name="Rectangle">
                <a:extLst>
                  <a:ext uri="{FF2B5EF4-FFF2-40B4-BE49-F238E27FC236}">
                    <a16:creationId xmlns:a16="http://schemas.microsoft.com/office/drawing/2014/main" id="{2C601C25-BD25-207F-B6FA-3C99513A42EF}"/>
                  </a:ext>
                </a:extLst>
              </p:cNvPr>
              <p:cNvSpPr/>
              <p:nvPr/>
            </p:nvSpPr>
            <p:spPr>
              <a:xfrm>
                <a:off x="0" y="9095"/>
                <a:ext cx="977900" cy="654910"/>
              </a:xfrm>
              <a:prstGeom prst="rect">
                <a:avLst/>
              </a:prstGeom>
              <a:solidFill>
                <a:srgbClr val="FFFDA9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331" name="B">
                <a:extLst>
                  <a:ext uri="{FF2B5EF4-FFF2-40B4-BE49-F238E27FC236}">
                    <a16:creationId xmlns:a16="http://schemas.microsoft.com/office/drawing/2014/main" id="{36664E0B-62F5-3AAA-B3F1-93CFD5A7B1B7}"/>
                  </a:ext>
                </a:extLst>
              </p:cNvPr>
              <p:cNvSpPr txBox="1"/>
              <p:nvPr/>
            </p:nvSpPr>
            <p:spPr>
              <a:xfrm>
                <a:off x="233538" y="0"/>
                <a:ext cx="510824" cy="673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3600"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rPr sz="2531"/>
                  <a:t>B</a:t>
                </a:r>
              </a:p>
            </p:txBody>
          </p:sp>
        </p:grpSp>
        <p:grpSp>
          <p:nvGrpSpPr>
            <p:cNvPr id="7" name="Group">
              <a:extLst>
                <a:ext uri="{FF2B5EF4-FFF2-40B4-BE49-F238E27FC236}">
                  <a16:creationId xmlns:a16="http://schemas.microsoft.com/office/drawing/2014/main" id="{3586B840-DCCF-AEB5-D38D-1BF8AA1E1CF4}"/>
                </a:ext>
              </a:extLst>
            </p:cNvPr>
            <p:cNvGrpSpPr/>
            <p:nvPr/>
          </p:nvGrpSpPr>
          <p:grpSpPr>
            <a:xfrm>
              <a:off x="6337102" y="4165600"/>
              <a:ext cx="2053828" cy="473274"/>
              <a:chOff x="0" y="0"/>
              <a:chExt cx="2921000" cy="673100"/>
            </a:xfrm>
          </p:grpSpPr>
          <p:sp>
            <p:nvSpPr>
              <p:cNvPr id="328" name="Rectangle">
                <a:extLst>
                  <a:ext uri="{FF2B5EF4-FFF2-40B4-BE49-F238E27FC236}">
                    <a16:creationId xmlns:a16="http://schemas.microsoft.com/office/drawing/2014/main" id="{67327BA4-CDFA-08A5-8E33-D672AD526B56}"/>
                  </a:ext>
                </a:extLst>
              </p:cNvPr>
              <p:cNvSpPr/>
              <p:nvPr/>
            </p:nvSpPr>
            <p:spPr>
              <a:xfrm>
                <a:off x="0" y="9095"/>
                <a:ext cx="2921000" cy="654910"/>
              </a:xfrm>
              <a:prstGeom prst="rect">
                <a:avLst/>
              </a:prstGeom>
              <a:solidFill>
                <a:srgbClr val="FFFDA9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329" name="C">
                <a:extLst>
                  <a:ext uri="{FF2B5EF4-FFF2-40B4-BE49-F238E27FC236}">
                    <a16:creationId xmlns:a16="http://schemas.microsoft.com/office/drawing/2014/main" id="{ACE906BD-67C9-4CFB-2EC2-8638CD52D306}"/>
                  </a:ext>
                </a:extLst>
              </p:cNvPr>
              <p:cNvSpPr txBox="1"/>
              <p:nvPr/>
            </p:nvSpPr>
            <p:spPr>
              <a:xfrm>
                <a:off x="1206194" y="0"/>
                <a:ext cx="508612" cy="673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3600"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rPr sz="2531"/>
                  <a:t>C</a:t>
                </a:r>
              </a:p>
            </p:txBody>
          </p:sp>
        </p:grpSp>
        <p:grpSp>
          <p:nvGrpSpPr>
            <p:cNvPr id="8" name="Group">
              <a:extLst>
                <a:ext uri="{FF2B5EF4-FFF2-40B4-BE49-F238E27FC236}">
                  <a16:creationId xmlns:a16="http://schemas.microsoft.com/office/drawing/2014/main" id="{73AA2967-A10A-E97C-BB06-FC209CB2844C}"/>
                </a:ext>
              </a:extLst>
            </p:cNvPr>
            <p:cNvGrpSpPr/>
            <p:nvPr/>
          </p:nvGrpSpPr>
          <p:grpSpPr>
            <a:xfrm>
              <a:off x="8390930" y="4165600"/>
              <a:ext cx="687586" cy="473274"/>
              <a:chOff x="0" y="0"/>
              <a:chExt cx="977900" cy="673100"/>
            </a:xfrm>
          </p:grpSpPr>
          <p:sp>
            <p:nvSpPr>
              <p:cNvPr id="326" name="Rectangle">
                <a:extLst>
                  <a:ext uri="{FF2B5EF4-FFF2-40B4-BE49-F238E27FC236}">
                    <a16:creationId xmlns:a16="http://schemas.microsoft.com/office/drawing/2014/main" id="{21C059A5-0A80-C2D4-BD92-2D0FCB9C4AF2}"/>
                  </a:ext>
                </a:extLst>
              </p:cNvPr>
              <p:cNvSpPr/>
              <p:nvPr/>
            </p:nvSpPr>
            <p:spPr>
              <a:xfrm>
                <a:off x="0" y="9095"/>
                <a:ext cx="977900" cy="654910"/>
              </a:xfrm>
              <a:prstGeom prst="rect">
                <a:avLst/>
              </a:prstGeom>
              <a:solidFill>
                <a:srgbClr val="FFFDA9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327" name="D">
                <a:extLst>
                  <a:ext uri="{FF2B5EF4-FFF2-40B4-BE49-F238E27FC236}">
                    <a16:creationId xmlns:a16="http://schemas.microsoft.com/office/drawing/2014/main" id="{E759D529-A8AF-73FB-6B13-6E2E92B69B97}"/>
                  </a:ext>
                </a:extLst>
              </p:cNvPr>
              <p:cNvSpPr txBox="1"/>
              <p:nvPr/>
            </p:nvSpPr>
            <p:spPr>
              <a:xfrm>
                <a:off x="221548" y="0"/>
                <a:ext cx="534805" cy="673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3600"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r>
                  <a:rPr sz="2531" dirty="0"/>
                  <a:t>D</a:t>
                </a:r>
              </a:p>
            </p:txBody>
          </p:sp>
        </p:grp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507F7E95-5635-B4B5-7119-68708B064099}"/>
                </a:ext>
              </a:extLst>
            </p:cNvPr>
            <p:cNvSpPr/>
            <p:nvPr/>
          </p:nvSpPr>
          <p:spPr>
            <a:xfrm>
              <a:off x="2675930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BD9770A1-F127-982F-261D-EF430C07B133}"/>
                </a:ext>
              </a:extLst>
            </p:cNvPr>
            <p:cNvSpPr/>
            <p:nvPr/>
          </p:nvSpPr>
          <p:spPr>
            <a:xfrm>
              <a:off x="2908102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11" name="Line">
              <a:extLst>
                <a:ext uri="{FF2B5EF4-FFF2-40B4-BE49-F238E27FC236}">
                  <a16:creationId xmlns:a16="http://schemas.microsoft.com/office/drawing/2014/main" id="{49D9D288-D3ED-5392-BF3E-B704C66E9627}"/>
                </a:ext>
              </a:extLst>
            </p:cNvPr>
            <p:cNvSpPr/>
            <p:nvPr/>
          </p:nvSpPr>
          <p:spPr>
            <a:xfrm>
              <a:off x="3131344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A117AD00-F023-2A50-842B-6019CE70E114}"/>
                </a:ext>
              </a:extLst>
            </p:cNvPr>
            <p:cNvSpPr/>
            <p:nvPr/>
          </p:nvSpPr>
          <p:spPr>
            <a:xfrm>
              <a:off x="3363516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A59440A4-1FFE-BC9B-607D-ED04151E88F6}"/>
                </a:ext>
              </a:extLst>
            </p:cNvPr>
            <p:cNvSpPr/>
            <p:nvPr/>
          </p:nvSpPr>
          <p:spPr>
            <a:xfrm>
              <a:off x="3595688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0E286F97-133C-2315-4E8B-74497609E3F3}"/>
                </a:ext>
              </a:extLst>
            </p:cNvPr>
            <p:cNvSpPr/>
            <p:nvPr/>
          </p:nvSpPr>
          <p:spPr>
            <a:xfrm>
              <a:off x="3818930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9C4B3639-FD60-395F-8B5D-56890F498680}"/>
                </a:ext>
              </a:extLst>
            </p:cNvPr>
            <p:cNvSpPr/>
            <p:nvPr/>
          </p:nvSpPr>
          <p:spPr>
            <a:xfrm>
              <a:off x="4051102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0EB4157B-BA74-CC50-B80F-CCD9925DBB9C}"/>
                </a:ext>
              </a:extLst>
            </p:cNvPr>
            <p:cNvSpPr/>
            <p:nvPr/>
          </p:nvSpPr>
          <p:spPr>
            <a:xfrm>
              <a:off x="4274344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17" name="Line">
              <a:extLst>
                <a:ext uri="{FF2B5EF4-FFF2-40B4-BE49-F238E27FC236}">
                  <a16:creationId xmlns:a16="http://schemas.microsoft.com/office/drawing/2014/main" id="{85F5293A-4380-65FA-2FCC-54ED6F01D356}"/>
                </a:ext>
              </a:extLst>
            </p:cNvPr>
            <p:cNvSpPr/>
            <p:nvPr/>
          </p:nvSpPr>
          <p:spPr>
            <a:xfrm>
              <a:off x="4506516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9A328014-4E25-184E-31FC-63157674294D}"/>
                </a:ext>
              </a:extLst>
            </p:cNvPr>
            <p:cNvSpPr/>
            <p:nvPr/>
          </p:nvSpPr>
          <p:spPr>
            <a:xfrm>
              <a:off x="4738688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E2493B21-FB5B-971F-A452-D224271397FD}"/>
                </a:ext>
              </a:extLst>
            </p:cNvPr>
            <p:cNvSpPr/>
            <p:nvPr/>
          </p:nvSpPr>
          <p:spPr>
            <a:xfrm>
              <a:off x="4961930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98D78B98-311C-D264-8B1D-C251C4F4A598}"/>
                </a:ext>
              </a:extLst>
            </p:cNvPr>
            <p:cNvSpPr/>
            <p:nvPr/>
          </p:nvSpPr>
          <p:spPr>
            <a:xfrm>
              <a:off x="5194102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795476ED-9F54-78AA-3BB4-88C964DEA89C}"/>
                </a:ext>
              </a:extLst>
            </p:cNvPr>
            <p:cNvSpPr/>
            <p:nvPr/>
          </p:nvSpPr>
          <p:spPr>
            <a:xfrm>
              <a:off x="5417344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79DF2AA4-665E-CCC3-EA96-CA5C70E7DA6D}"/>
                </a:ext>
              </a:extLst>
            </p:cNvPr>
            <p:cNvSpPr/>
            <p:nvPr/>
          </p:nvSpPr>
          <p:spPr>
            <a:xfrm>
              <a:off x="5649516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23" name="Line">
              <a:extLst>
                <a:ext uri="{FF2B5EF4-FFF2-40B4-BE49-F238E27FC236}">
                  <a16:creationId xmlns:a16="http://schemas.microsoft.com/office/drawing/2014/main" id="{6AF4C016-E725-9D82-FE05-2BDE7CEFA275}"/>
                </a:ext>
              </a:extLst>
            </p:cNvPr>
            <p:cNvSpPr/>
            <p:nvPr/>
          </p:nvSpPr>
          <p:spPr>
            <a:xfrm>
              <a:off x="5881688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24" name="Line">
              <a:extLst>
                <a:ext uri="{FF2B5EF4-FFF2-40B4-BE49-F238E27FC236}">
                  <a16:creationId xmlns:a16="http://schemas.microsoft.com/office/drawing/2014/main" id="{4E001D32-4A1F-000C-8F30-FFEF9A0B3528}"/>
                </a:ext>
              </a:extLst>
            </p:cNvPr>
            <p:cNvSpPr/>
            <p:nvPr/>
          </p:nvSpPr>
          <p:spPr>
            <a:xfrm>
              <a:off x="6104930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25" name="Line">
              <a:extLst>
                <a:ext uri="{FF2B5EF4-FFF2-40B4-BE49-F238E27FC236}">
                  <a16:creationId xmlns:a16="http://schemas.microsoft.com/office/drawing/2014/main" id="{BC1CAD4B-27F9-A10B-D1C8-334D4415C1B3}"/>
                </a:ext>
              </a:extLst>
            </p:cNvPr>
            <p:cNvSpPr/>
            <p:nvPr/>
          </p:nvSpPr>
          <p:spPr>
            <a:xfrm>
              <a:off x="6337102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26" name="Line">
              <a:extLst>
                <a:ext uri="{FF2B5EF4-FFF2-40B4-BE49-F238E27FC236}">
                  <a16:creationId xmlns:a16="http://schemas.microsoft.com/office/drawing/2014/main" id="{69F8F19E-038A-4544-64FC-D66512FB63FC}"/>
                </a:ext>
              </a:extLst>
            </p:cNvPr>
            <p:cNvSpPr/>
            <p:nvPr/>
          </p:nvSpPr>
          <p:spPr>
            <a:xfrm>
              <a:off x="6560344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D47F17D1-5195-1A4B-F13E-6CB4170C4115}"/>
                </a:ext>
              </a:extLst>
            </p:cNvPr>
            <p:cNvSpPr/>
            <p:nvPr/>
          </p:nvSpPr>
          <p:spPr>
            <a:xfrm>
              <a:off x="6792516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C774CC3D-E152-85FB-E248-28555DEA6869}"/>
                </a:ext>
              </a:extLst>
            </p:cNvPr>
            <p:cNvSpPr/>
            <p:nvPr/>
          </p:nvSpPr>
          <p:spPr>
            <a:xfrm>
              <a:off x="7024688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4AD6419E-CC22-0E03-24D6-05EDBDBABD83}"/>
                </a:ext>
              </a:extLst>
            </p:cNvPr>
            <p:cNvSpPr/>
            <p:nvPr/>
          </p:nvSpPr>
          <p:spPr>
            <a:xfrm>
              <a:off x="7247930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30" name="Line">
              <a:extLst>
                <a:ext uri="{FF2B5EF4-FFF2-40B4-BE49-F238E27FC236}">
                  <a16:creationId xmlns:a16="http://schemas.microsoft.com/office/drawing/2014/main" id="{55080155-44C3-C4BE-E403-1D3C97C7A04E}"/>
                </a:ext>
              </a:extLst>
            </p:cNvPr>
            <p:cNvSpPr/>
            <p:nvPr/>
          </p:nvSpPr>
          <p:spPr>
            <a:xfrm>
              <a:off x="7480102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A56118AF-7DBA-0016-F142-E684102DF2E8}"/>
                </a:ext>
              </a:extLst>
            </p:cNvPr>
            <p:cNvSpPr/>
            <p:nvPr/>
          </p:nvSpPr>
          <p:spPr>
            <a:xfrm>
              <a:off x="7703344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60732A6F-7E1F-7F91-5170-089EA6879DC8}"/>
                </a:ext>
              </a:extLst>
            </p:cNvPr>
            <p:cNvSpPr/>
            <p:nvPr/>
          </p:nvSpPr>
          <p:spPr>
            <a:xfrm>
              <a:off x="7935516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33" name="Line">
              <a:extLst>
                <a:ext uri="{FF2B5EF4-FFF2-40B4-BE49-F238E27FC236}">
                  <a16:creationId xmlns:a16="http://schemas.microsoft.com/office/drawing/2014/main" id="{9EC2B464-4354-EFEA-B1B6-4AC8C2043BC8}"/>
                </a:ext>
              </a:extLst>
            </p:cNvPr>
            <p:cNvSpPr/>
            <p:nvPr/>
          </p:nvSpPr>
          <p:spPr>
            <a:xfrm>
              <a:off x="8167688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E4401916-CA0A-B9DB-ABE3-F637CFA7B2B8}"/>
                </a:ext>
              </a:extLst>
            </p:cNvPr>
            <p:cNvSpPr/>
            <p:nvPr/>
          </p:nvSpPr>
          <p:spPr>
            <a:xfrm>
              <a:off x="8390930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DB155B70-E3D1-84FF-9781-080E658644C9}"/>
                </a:ext>
              </a:extLst>
            </p:cNvPr>
            <p:cNvSpPr/>
            <p:nvPr/>
          </p:nvSpPr>
          <p:spPr>
            <a:xfrm>
              <a:off x="8623102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BA3D88BB-BA08-C5A9-3F8E-628E6CBEDDF6}"/>
                </a:ext>
              </a:extLst>
            </p:cNvPr>
            <p:cNvSpPr/>
            <p:nvPr/>
          </p:nvSpPr>
          <p:spPr>
            <a:xfrm>
              <a:off x="8846344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37" name="Line">
              <a:extLst>
                <a:ext uri="{FF2B5EF4-FFF2-40B4-BE49-F238E27FC236}">
                  <a16:creationId xmlns:a16="http://schemas.microsoft.com/office/drawing/2014/main" id="{9AECD02A-2204-0CD2-66E1-D1A1206B4234}"/>
                </a:ext>
              </a:extLst>
            </p:cNvPr>
            <p:cNvSpPr/>
            <p:nvPr/>
          </p:nvSpPr>
          <p:spPr>
            <a:xfrm>
              <a:off x="9078516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38" name="Line">
              <a:extLst>
                <a:ext uri="{FF2B5EF4-FFF2-40B4-BE49-F238E27FC236}">
                  <a16:creationId xmlns:a16="http://schemas.microsoft.com/office/drawing/2014/main" id="{9EE11B43-0BF0-2366-5C19-C7850F12A5E2}"/>
                </a:ext>
              </a:extLst>
            </p:cNvPr>
            <p:cNvSpPr/>
            <p:nvPr/>
          </p:nvSpPr>
          <p:spPr>
            <a:xfrm>
              <a:off x="9310688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39" name="Line">
              <a:extLst>
                <a:ext uri="{FF2B5EF4-FFF2-40B4-BE49-F238E27FC236}">
                  <a16:creationId xmlns:a16="http://schemas.microsoft.com/office/drawing/2014/main" id="{0E26C686-F820-9F67-532E-FB7D1C7CB1C8}"/>
                </a:ext>
              </a:extLst>
            </p:cNvPr>
            <p:cNvSpPr/>
            <p:nvPr/>
          </p:nvSpPr>
          <p:spPr>
            <a:xfrm>
              <a:off x="9533930" y="4473774"/>
              <a:ext cx="1581" cy="151797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</a:ln>
          </p:spPr>
          <p:txBody>
            <a:bodyPr lIns="0" tIns="0" rIns="0" bIns="0"/>
            <a:lstStyle/>
            <a:p>
              <a:endParaRPr sz="1266"/>
            </a:p>
          </p:txBody>
        </p:sp>
        <p:grpSp>
          <p:nvGrpSpPr>
            <p:cNvPr id="40" name="Group">
              <a:extLst>
                <a:ext uri="{FF2B5EF4-FFF2-40B4-BE49-F238E27FC236}">
                  <a16:creationId xmlns:a16="http://schemas.microsoft.com/office/drawing/2014/main" id="{00FF0395-9A94-8EC5-222B-15692762DB31}"/>
                </a:ext>
              </a:extLst>
            </p:cNvPr>
            <p:cNvGrpSpPr/>
            <p:nvPr/>
          </p:nvGrpSpPr>
          <p:grpSpPr>
            <a:xfrm>
              <a:off x="2827735" y="5268515"/>
              <a:ext cx="1374339" cy="410766"/>
              <a:chOff x="0" y="0"/>
              <a:chExt cx="1954614" cy="584200"/>
            </a:xfrm>
          </p:grpSpPr>
          <p:sp>
            <p:nvSpPr>
              <p:cNvPr id="324" name="Rectangle">
                <a:extLst>
                  <a:ext uri="{FF2B5EF4-FFF2-40B4-BE49-F238E27FC236}">
                    <a16:creationId xmlns:a16="http://schemas.microsoft.com/office/drawing/2014/main" id="{16D24378-B3E0-FA63-F0C3-CFFBC61C184F}"/>
                  </a:ext>
                </a:extLst>
              </p:cNvPr>
              <p:cNvSpPr/>
              <p:nvPr/>
            </p:nvSpPr>
            <p:spPr>
              <a:xfrm>
                <a:off x="0" y="73025"/>
                <a:ext cx="1950721" cy="4381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325" name="11111100">
                <a:extLst>
                  <a:ext uri="{FF2B5EF4-FFF2-40B4-BE49-F238E27FC236}">
                    <a16:creationId xmlns:a16="http://schemas.microsoft.com/office/drawing/2014/main" id="{F7AD1AB5-A4B0-A75F-29D7-F2D1E8A7B87C}"/>
                  </a:ext>
                </a:extLst>
              </p:cNvPr>
              <p:cNvSpPr txBox="1"/>
              <p:nvPr/>
            </p:nvSpPr>
            <p:spPr>
              <a:xfrm>
                <a:off x="0" y="0"/>
                <a:ext cx="1954615" cy="584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8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sz="1969"/>
                  <a:t>11111100</a:t>
                </a:r>
              </a:p>
            </p:txBody>
          </p:sp>
        </p:grpSp>
        <p:sp>
          <p:nvSpPr>
            <p:cNvPr id="41" name="Line">
              <a:extLst>
                <a:ext uri="{FF2B5EF4-FFF2-40B4-BE49-F238E27FC236}">
                  <a16:creationId xmlns:a16="http://schemas.microsoft.com/office/drawing/2014/main" id="{8DB34B72-5E2B-CEEA-F66C-C7CE9E025A97}"/>
                </a:ext>
              </a:extLst>
            </p:cNvPr>
            <p:cNvSpPr/>
            <p:nvPr/>
          </p:nvSpPr>
          <p:spPr>
            <a:xfrm flipH="1" flipV="1">
              <a:off x="2604493" y="4625578"/>
              <a:ext cx="381000" cy="685800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42" name="Line">
              <a:extLst>
                <a:ext uri="{FF2B5EF4-FFF2-40B4-BE49-F238E27FC236}">
                  <a16:creationId xmlns:a16="http://schemas.microsoft.com/office/drawing/2014/main" id="{EB1BBA00-6761-99EA-357D-E4E62EBD5961}"/>
                </a:ext>
              </a:extLst>
            </p:cNvPr>
            <p:cNvSpPr/>
            <p:nvPr/>
          </p:nvSpPr>
          <p:spPr>
            <a:xfrm flipH="1" flipV="1">
              <a:off x="3059906" y="4625578"/>
              <a:ext cx="228601" cy="685800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43" name="Line">
              <a:extLst>
                <a:ext uri="{FF2B5EF4-FFF2-40B4-BE49-F238E27FC236}">
                  <a16:creationId xmlns:a16="http://schemas.microsoft.com/office/drawing/2014/main" id="{1EA44742-2EDD-3D51-FE3D-44A5515A86FE}"/>
                </a:ext>
              </a:extLst>
            </p:cNvPr>
            <p:cNvSpPr/>
            <p:nvPr/>
          </p:nvSpPr>
          <p:spPr>
            <a:xfrm flipH="1" flipV="1">
              <a:off x="3211711" y="4625578"/>
              <a:ext cx="228601" cy="685800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44" name="Line">
              <a:extLst>
                <a:ext uri="{FF2B5EF4-FFF2-40B4-BE49-F238E27FC236}">
                  <a16:creationId xmlns:a16="http://schemas.microsoft.com/office/drawing/2014/main" id="{4A6F4602-D3DA-C824-8268-6482A41FB3D0}"/>
                </a:ext>
              </a:extLst>
            </p:cNvPr>
            <p:cNvSpPr/>
            <p:nvPr/>
          </p:nvSpPr>
          <p:spPr>
            <a:xfrm flipH="1" flipV="1">
              <a:off x="3515321" y="4625578"/>
              <a:ext cx="76200" cy="685800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45" name="Line">
              <a:extLst>
                <a:ext uri="{FF2B5EF4-FFF2-40B4-BE49-F238E27FC236}">
                  <a16:creationId xmlns:a16="http://schemas.microsoft.com/office/drawing/2014/main" id="{48D70596-48B3-979C-84E9-39665C64DDC2}"/>
                </a:ext>
              </a:extLst>
            </p:cNvPr>
            <p:cNvSpPr/>
            <p:nvPr/>
          </p:nvSpPr>
          <p:spPr>
            <a:xfrm flipH="1" flipV="1">
              <a:off x="3747492" y="4625578"/>
              <a:ext cx="1592" cy="687585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46" name="Line">
              <a:extLst>
                <a:ext uri="{FF2B5EF4-FFF2-40B4-BE49-F238E27FC236}">
                  <a16:creationId xmlns:a16="http://schemas.microsoft.com/office/drawing/2014/main" id="{3BC16163-CDB7-6E02-A7DD-1F59EF5A5539}"/>
                </a:ext>
              </a:extLst>
            </p:cNvPr>
            <p:cNvSpPr/>
            <p:nvPr/>
          </p:nvSpPr>
          <p:spPr>
            <a:xfrm flipH="1" flipV="1">
              <a:off x="3899297" y="4625578"/>
              <a:ext cx="1592" cy="687585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47" name="Line">
              <a:extLst>
                <a:ext uri="{FF2B5EF4-FFF2-40B4-BE49-F238E27FC236}">
                  <a16:creationId xmlns:a16="http://schemas.microsoft.com/office/drawing/2014/main" id="{4E991AE6-9B44-D359-3596-C9C501BC43EB}"/>
                </a:ext>
              </a:extLst>
            </p:cNvPr>
            <p:cNvSpPr/>
            <p:nvPr/>
          </p:nvSpPr>
          <p:spPr>
            <a:xfrm flipV="1">
              <a:off x="4051102" y="4625578"/>
              <a:ext cx="76200" cy="685800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48" name="Line">
              <a:extLst>
                <a:ext uri="{FF2B5EF4-FFF2-40B4-BE49-F238E27FC236}">
                  <a16:creationId xmlns:a16="http://schemas.microsoft.com/office/drawing/2014/main" id="{03FDD465-470E-1C3D-BA9E-2AE8AF4230E1}"/>
                </a:ext>
              </a:extLst>
            </p:cNvPr>
            <p:cNvSpPr/>
            <p:nvPr/>
          </p:nvSpPr>
          <p:spPr>
            <a:xfrm flipH="1" flipV="1">
              <a:off x="2827735" y="4625578"/>
              <a:ext cx="304800" cy="685800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grpSp>
          <p:nvGrpSpPr>
            <p:cNvPr id="49" name="Group">
              <a:extLst>
                <a:ext uri="{FF2B5EF4-FFF2-40B4-BE49-F238E27FC236}">
                  <a16:creationId xmlns:a16="http://schemas.microsoft.com/office/drawing/2014/main" id="{AE3AB32B-7CD0-0E3E-4103-F055DF86E50F}"/>
                </a:ext>
              </a:extLst>
            </p:cNvPr>
            <p:cNvGrpSpPr/>
            <p:nvPr/>
          </p:nvGrpSpPr>
          <p:grpSpPr>
            <a:xfrm>
              <a:off x="2827735" y="5572125"/>
              <a:ext cx="1374339" cy="410766"/>
              <a:chOff x="0" y="0"/>
              <a:chExt cx="1954614" cy="584200"/>
            </a:xfrm>
          </p:grpSpPr>
          <p:sp>
            <p:nvSpPr>
              <p:cNvPr id="322" name="Rectangle">
                <a:extLst>
                  <a:ext uri="{FF2B5EF4-FFF2-40B4-BE49-F238E27FC236}">
                    <a16:creationId xmlns:a16="http://schemas.microsoft.com/office/drawing/2014/main" id="{3CA68422-BDF8-104D-7321-6AE1A0FC78AD}"/>
                  </a:ext>
                </a:extLst>
              </p:cNvPr>
              <p:cNvSpPr/>
              <p:nvPr/>
            </p:nvSpPr>
            <p:spPr>
              <a:xfrm>
                <a:off x="0" y="73025"/>
                <a:ext cx="1950721" cy="4381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323" name="00111000">
                <a:extLst>
                  <a:ext uri="{FF2B5EF4-FFF2-40B4-BE49-F238E27FC236}">
                    <a16:creationId xmlns:a16="http://schemas.microsoft.com/office/drawing/2014/main" id="{45F3623D-2610-8F6E-2E40-5741FAF3AACD}"/>
                  </a:ext>
                </a:extLst>
              </p:cNvPr>
              <p:cNvSpPr txBox="1"/>
              <p:nvPr/>
            </p:nvSpPr>
            <p:spPr>
              <a:xfrm>
                <a:off x="0" y="0"/>
                <a:ext cx="1954615" cy="584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8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sz="1969"/>
                  <a:t>00111000</a:t>
                </a:r>
              </a:p>
            </p:txBody>
          </p:sp>
        </p:grpSp>
        <p:grpSp>
          <p:nvGrpSpPr>
            <p:cNvPr id="50" name="Group">
              <a:extLst>
                <a:ext uri="{FF2B5EF4-FFF2-40B4-BE49-F238E27FC236}">
                  <a16:creationId xmlns:a16="http://schemas.microsoft.com/office/drawing/2014/main" id="{26CB679A-2662-D5CC-2406-A61B4F91EE77}"/>
                </a:ext>
              </a:extLst>
            </p:cNvPr>
            <p:cNvGrpSpPr/>
            <p:nvPr/>
          </p:nvGrpSpPr>
          <p:grpSpPr>
            <a:xfrm>
              <a:off x="2827735" y="5875734"/>
              <a:ext cx="1374339" cy="410766"/>
              <a:chOff x="0" y="0"/>
              <a:chExt cx="1954614" cy="584200"/>
            </a:xfrm>
          </p:grpSpPr>
          <p:sp>
            <p:nvSpPr>
              <p:cNvPr id="320" name="Rectangle">
                <a:extLst>
                  <a:ext uri="{FF2B5EF4-FFF2-40B4-BE49-F238E27FC236}">
                    <a16:creationId xmlns:a16="http://schemas.microsoft.com/office/drawing/2014/main" id="{91B20114-5774-81D0-9C50-53790609271B}"/>
                  </a:ext>
                </a:extLst>
              </p:cNvPr>
              <p:cNvSpPr/>
              <p:nvPr/>
            </p:nvSpPr>
            <p:spPr>
              <a:xfrm>
                <a:off x="0" y="73025"/>
                <a:ext cx="1950721" cy="4381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321" name="01111111">
                <a:extLst>
                  <a:ext uri="{FF2B5EF4-FFF2-40B4-BE49-F238E27FC236}">
                    <a16:creationId xmlns:a16="http://schemas.microsoft.com/office/drawing/2014/main" id="{C4508223-B9AD-EA26-D878-6C2B2950E2FF}"/>
                  </a:ext>
                </a:extLst>
              </p:cNvPr>
              <p:cNvSpPr txBox="1"/>
              <p:nvPr/>
            </p:nvSpPr>
            <p:spPr>
              <a:xfrm>
                <a:off x="0" y="0"/>
                <a:ext cx="1954615" cy="584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8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sz="1969"/>
                  <a:t>01111111</a:t>
                </a:r>
              </a:p>
            </p:txBody>
          </p:sp>
        </p:grpSp>
        <p:sp>
          <p:nvSpPr>
            <p:cNvPr id="51" name="Line">
              <a:extLst>
                <a:ext uri="{FF2B5EF4-FFF2-40B4-BE49-F238E27FC236}">
                  <a16:creationId xmlns:a16="http://schemas.microsoft.com/office/drawing/2014/main" id="{1E872B8B-9539-D7B9-9AF5-23B19266A3D2}"/>
                </a:ext>
              </a:extLst>
            </p:cNvPr>
            <p:cNvSpPr/>
            <p:nvPr/>
          </p:nvSpPr>
          <p:spPr>
            <a:xfrm>
              <a:off x="4274344" y="4098727"/>
              <a:ext cx="1582" cy="759022"/>
            </a:xfrm>
            <a:prstGeom prst="line">
              <a:avLst/>
            </a:prstGeom>
            <a:ln w="12700">
              <a:solidFill>
                <a:srgbClr val="000000"/>
              </a:solidFill>
              <a:prstDash val="sysDot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52" name="Line">
              <a:extLst>
                <a:ext uri="{FF2B5EF4-FFF2-40B4-BE49-F238E27FC236}">
                  <a16:creationId xmlns:a16="http://schemas.microsoft.com/office/drawing/2014/main" id="{900FCD87-5E99-9DA9-DAD4-E7D29222DF5D}"/>
                </a:ext>
              </a:extLst>
            </p:cNvPr>
            <p:cNvSpPr/>
            <p:nvPr/>
          </p:nvSpPr>
          <p:spPr>
            <a:xfrm>
              <a:off x="6104930" y="4098727"/>
              <a:ext cx="1581" cy="759022"/>
            </a:xfrm>
            <a:prstGeom prst="line">
              <a:avLst/>
            </a:prstGeom>
            <a:ln w="12700">
              <a:solidFill>
                <a:srgbClr val="000000"/>
              </a:solidFill>
              <a:prstDash val="sysDot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53" name="Line">
              <a:extLst>
                <a:ext uri="{FF2B5EF4-FFF2-40B4-BE49-F238E27FC236}">
                  <a16:creationId xmlns:a16="http://schemas.microsoft.com/office/drawing/2014/main" id="{A0FB6A97-4232-9FC2-5C98-EC558D175542}"/>
                </a:ext>
              </a:extLst>
            </p:cNvPr>
            <p:cNvSpPr/>
            <p:nvPr/>
          </p:nvSpPr>
          <p:spPr>
            <a:xfrm>
              <a:off x="7935516" y="4098727"/>
              <a:ext cx="1581" cy="759022"/>
            </a:xfrm>
            <a:prstGeom prst="line">
              <a:avLst/>
            </a:prstGeom>
            <a:ln w="12700">
              <a:solidFill>
                <a:srgbClr val="000000"/>
              </a:solidFill>
              <a:prstDash val="sysDot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54" name="Line">
              <a:extLst>
                <a:ext uri="{FF2B5EF4-FFF2-40B4-BE49-F238E27FC236}">
                  <a16:creationId xmlns:a16="http://schemas.microsoft.com/office/drawing/2014/main" id="{95DEBEB0-E0A2-DDFC-24EA-C75CEE88FF8A}"/>
                </a:ext>
              </a:extLst>
            </p:cNvPr>
            <p:cNvSpPr/>
            <p:nvPr/>
          </p:nvSpPr>
          <p:spPr>
            <a:xfrm>
              <a:off x="9766102" y="4098727"/>
              <a:ext cx="1581" cy="759022"/>
            </a:xfrm>
            <a:prstGeom prst="line">
              <a:avLst/>
            </a:prstGeom>
            <a:ln w="12700">
              <a:solidFill>
                <a:srgbClr val="000000"/>
              </a:solidFill>
              <a:prstDash val="sysDot"/>
            </a:ln>
          </p:spPr>
          <p:txBody>
            <a:bodyPr lIns="0" tIns="0" rIns="0" bIns="0"/>
            <a:lstStyle/>
            <a:p>
              <a:endParaRPr sz="1266"/>
            </a:p>
          </p:txBody>
        </p:sp>
        <p:grpSp>
          <p:nvGrpSpPr>
            <p:cNvPr id="55" name="Group">
              <a:extLst>
                <a:ext uri="{FF2B5EF4-FFF2-40B4-BE49-F238E27FC236}">
                  <a16:creationId xmlns:a16="http://schemas.microsoft.com/office/drawing/2014/main" id="{063AC155-83DC-D9E2-7297-FD834E7EF4B6}"/>
                </a:ext>
              </a:extLst>
            </p:cNvPr>
            <p:cNvGrpSpPr/>
            <p:nvPr/>
          </p:nvGrpSpPr>
          <p:grpSpPr>
            <a:xfrm>
              <a:off x="2827735" y="6179344"/>
              <a:ext cx="1374339" cy="410766"/>
              <a:chOff x="0" y="0"/>
              <a:chExt cx="1954614" cy="584200"/>
            </a:xfrm>
          </p:grpSpPr>
          <p:sp>
            <p:nvSpPr>
              <p:cNvPr id="62" name="Rectangle">
                <a:extLst>
                  <a:ext uri="{FF2B5EF4-FFF2-40B4-BE49-F238E27FC236}">
                    <a16:creationId xmlns:a16="http://schemas.microsoft.com/office/drawing/2014/main" id="{244BBE94-0674-14A6-D0ED-23DC6B9F2999}"/>
                  </a:ext>
                </a:extLst>
              </p:cNvPr>
              <p:cNvSpPr/>
              <p:nvPr/>
            </p:nvSpPr>
            <p:spPr>
              <a:xfrm>
                <a:off x="0" y="73025"/>
                <a:ext cx="1950721" cy="4381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 sz="1266"/>
              </a:p>
            </p:txBody>
          </p:sp>
          <p:sp>
            <p:nvSpPr>
              <p:cNvPr id="63" name="11111000">
                <a:extLst>
                  <a:ext uri="{FF2B5EF4-FFF2-40B4-BE49-F238E27FC236}">
                    <a16:creationId xmlns:a16="http://schemas.microsoft.com/office/drawing/2014/main" id="{231199A0-521F-CB3E-DA28-77E3946F6830}"/>
                  </a:ext>
                </a:extLst>
              </p:cNvPr>
              <p:cNvSpPr txBox="1"/>
              <p:nvPr/>
            </p:nvSpPr>
            <p:spPr>
              <a:xfrm>
                <a:off x="0" y="0"/>
                <a:ext cx="1954615" cy="584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>
                  <a:defRPr sz="2800"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sz="1969"/>
                  <a:t>11111000</a:t>
                </a:r>
              </a:p>
            </p:txBody>
          </p:sp>
        </p:grpSp>
        <p:sp>
          <p:nvSpPr>
            <p:cNvPr id="56" name="8">
              <a:extLst>
                <a:ext uri="{FF2B5EF4-FFF2-40B4-BE49-F238E27FC236}">
                  <a16:creationId xmlns:a16="http://schemas.microsoft.com/office/drawing/2014/main" id="{485829D7-9ADA-9B40-D8CA-B3D29B4253FD}"/>
                </a:ext>
              </a:extLst>
            </p:cNvPr>
            <p:cNvSpPr txBox="1"/>
            <p:nvPr/>
          </p:nvSpPr>
          <p:spPr>
            <a:xfrm>
              <a:off x="4176747" y="4794562"/>
              <a:ext cx="181140" cy="3317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1687"/>
                <a:t>8</a:t>
              </a:r>
            </a:p>
          </p:txBody>
        </p:sp>
        <p:sp>
          <p:nvSpPr>
            <p:cNvPr id="57" name="16">
              <a:extLst>
                <a:ext uri="{FF2B5EF4-FFF2-40B4-BE49-F238E27FC236}">
                  <a16:creationId xmlns:a16="http://schemas.microsoft.com/office/drawing/2014/main" id="{2574DFC6-C27F-FF2C-7828-1110F9057D20}"/>
                </a:ext>
              </a:extLst>
            </p:cNvPr>
            <p:cNvSpPr txBox="1"/>
            <p:nvPr/>
          </p:nvSpPr>
          <p:spPr>
            <a:xfrm>
              <a:off x="5944167" y="4924043"/>
              <a:ext cx="290144" cy="3317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1687"/>
                <a:t>16</a:t>
              </a:r>
            </a:p>
          </p:txBody>
        </p:sp>
        <p:sp>
          <p:nvSpPr>
            <p:cNvPr id="58" name="24">
              <a:extLst>
                <a:ext uri="{FF2B5EF4-FFF2-40B4-BE49-F238E27FC236}">
                  <a16:creationId xmlns:a16="http://schemas.microsoft.com/office/drawing/2014/main" id="{4EC9D11C-0A0E-9049-061D-283D9055ED99}"/>
                </a:ext>
              </a:extLst>
            </p:cNvPr>
            <p:cNvSpPr txBox="1"/>
            <p:nvPr/>
          </p:nvSpPr>
          <p:spPr>
            <a:xfrm>
              <a:off x="7772967" y="4924043"/>
              <a:ext cx="290144" cy="3317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1687"/>
                <a:t>24</a:t>
              </a:r>
            </a:p>
          </p:txBody>
        </p:sp>
        <p:sp>
          <p:nvSpPr>
            <p:cNvPr id="59" name="32">
              <a:extLst>
                <a:ext uri="{FF2B5EF4-FFF2-40B4-BE49-F238E27FC236}">
                  <a16:creationId xmlns:a16="http://schemas.microsoft.com/office/drawing/2014/main" id="{852086D3-E878-D727-797B-59E1840E3B9D}"/>
                </a:ext>
              </a:extLst>
            </p:cNvPr>
            <p:cNvSpPr txBox="1"/>
            <p:nvPr/>
          </p:nvSpPr>
          <p:spPr>
            <a:xfrm>
              <a:off x="9601767" y="4924043"/>
              <a:ext cx="290144" cy="3317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1687"/>
                <a:t>32</a:t>
              </a:r>
            </a:p>
          </p:txBody>
        </p:sp>
        <p:sp>
          <p:nvSpPr>
            <p:cNvPr id="60" name="Memory regions">
              <a:extLst>
                <a:ext uri="{FF2B5EF4-FFF2-40B4-BE49-F238E27FC236}">
                  <a16:creationId xmlns:a16="http://schemas.microsoft.com/office/drawing/2014/main" id="{7AB36AB8-CAC4-44F0-6E36-0BCF594EC0BE}"/>
                </a:ext>
              </a:extLst>
            </p:cNvPr>
            <p:cNvSpPr txBox="1"/>
            <p:nvPr/>
          </p:nvSpPr>
          <p:spPr>
            <a:xfrm>
              <a:off x="5583155" y="5100223"/>
              <a:ext cx="2244718" cy="461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2531"/>
                <a:t>Memory regions</a:t>
              </a:r>
            </a:p>
          </p:txBody>
        </p:sp>
        <p:sp>
          <p:nvSpPr>
            <p:cNvPr id="61" name="Bitmap">
              <a:extLst>
                <a:ext uri="{FF2B5EF4-FFF2-40B4-BE49-F238E27FC236}">
                  <a16:creationId xmlns:a16="http://schemas.microsoft.com/office/drawing/2014/main" id="{A167497F-5CFD-8282-8408-9D4E3C328AFE}"/>
                </a:ext>
              </a:extLst>
            </p:cNvPr>
            <p:cNvSpPr txBox="1"/>
            <p:nvPr/>
          </p:nvSpPr>
          <p:spPr>
            <a:xfrm>
              <a:off x="4291943" y="6055700"/>
              <a:ext cx="1016305" cy="461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2531"/>
                <a:t>Bitmap</a:t>
              </a:r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Keep track of free / allocated memory regions with a linked list…"/>
          <p:cNvSpPr txBox="1">
            <a:spLocks noGrp="1"/>
          </p:cNvSpPr>
          <p:nvPr>
            <p:ph type="body" idx="1"/>
          </p:nvPr>
        </p:nvSpPr>
        <p:spPr>
          <a:xfrm>
            <a:off x="943276" y="2050181"/>
            <a:ext cx="10410524" cy="4126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07608">
              <a:defRPr sz="3100"/>
            </a:pPr>
            <a:r>
              <a:rPr lang="en-US" sz="2400" dirty="0">
                <a:solidFill>
                  <a:srgbClr val="FFFFFF"/>
                </a:solidFill>
              </a:rPr>
              <a:t>Keep track of free / allocated memory regions with a linked list</a:t>
            </a:r>
          </a:p>
          <a:p>
            <a:pPr marL="386514" lvl="1">
              <a:defRPr sz="2700"/>
            </a:pPr>
            <a:r>
              <a:rPr lang="en-US" dirty="0">
                <a:solidFill>
                  <a:srgbClr val="FFFFFF"/>
                </a:solidFill>
              </a:rPr>
              <a:t>Each entry in the list corresponds to a contiguous region of memory</a:t>
            </a:r>
          </a:p>
          <a:p>
            <a:pPr marL="386514" lvl="1">
              <a:defRPr sz="2700"/>
            </a:pPr>
            <a:r>
              <a:rPr lang="en-US" dirty="0">
                <a:solidFill>
                  <a:srgbClr val="FFFFFF"/>
                </a:solidFill>
              </a:rPr>
              <a:t>Entry can indicate either allocated or free (and, optionally, owning process)</a:t>
            </a:r>
          </a:p>
          <a:p>
            <a:pPr marL="386514" lvl="1">
              <a:defRPr sz="2700"/>
            </a:pPr>
            <a:r>
              <a:rPr lang="en-US" dirty="0">
                <a:solidFill>
                  <a:srgbClr val="FFFFFF"/>
                </a:solidFill>
              </a:rPr>
              <a:t>May have separate lists for free and allocated areas</a:t>
            </a:r>
          </a:p>
          <a:p>
            <a:pPr marL="207608">
              <a:defRPr sz="3100"/>
            </a:pPr>
            <a:r>
              <a:rPr lang="en-US" sz="2400" dirty="0">
                <a:solidFill>
                  <a:srgbClr val="FFFFFF"/>
                </a:solidFill>
              </a:rPr>
              <a:t>Efficient if chunks are large</a:t>
            </a:r>
          </a:p>
          <a:p>
            <a:pPr marL="386514" lvl="1">
              <a:defRPr sz="2700"/>
            </a:pPr>
            <a:r>
              <a:rPr lang="en-US" dirty="0">
                <a:solidFill>
                  <a:srgbClr val="FFFFFF"/>
                </a:solidFill>
              </a:rPr>
              <a:t>Fixed-size representation for each region</a:t>
            </a:r>
          </a:p>
          <a:p>
            <a:pPr marL="386514" lvl="1">
              <a:defRPr sz="2700"/>
            </a:pPr>
            <a:r>
              <a:rPr lang="en-US" dirty="0">
                <a:solidFill>
                  <a:srgbClr val="FFFFFF"/>
                </a:solidFill>
              </a:rPr>
              <a:t>More regions → more space needed for free lists</a:t>
            </a:r>
          </a:p>
        </p:txBody>
      </p:sp>
      <p:sp>
        <p:nvSpPr>
          <p:cNvPr id="447" name="Tracking memory usage:…"/>
          <p:cNvSpPr txBox="1"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Tracking memory usage:</a:t>
            </a:r>
          </a:p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linked lists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1730</TotalTime>
  <Words>2145</Words>
  <Application>Microsoft Macintosh PowerPoint</Application>
  <PresentationFormat>Widescreen</PresentationFormat>
  <Paragraphs>307</Paragraphs>
  <Slides>36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Courier</vt:lpstr>
      <vt:lpstr>Office Theme</vt:lpstr>
      <vt:lpstr>Dynamic Memory Allocation</vt:lpstr>
      <vt:lpstr>What is dynamic memory allocation?</vt:lpstr>
      <vt:lpstr>Why is dynamic memory allocation good?</vt:lpstr>
      <vt:lpstr>Dynamic memory allocation</vt:lpstr>
      <vt:lpstr>The Heap</vt:lpstr>
      <vt:lpstr>malloc()</vt:lpstr>
      <vt:lpstr>Tracking memory usage</vt:lpstr>
      <vt:lpstr>Tracking memory usage: bitmaps</vt:lpstr>
      <vt:lpstr>Tracking memory usage: linked lists</vt:lpstr>
      <vt:lpstr>Allocating Memory</vt:lpstr>
      <vt:lpstr>Buddy allocation</vt:lpstr>
      <vt:lpstr>Freeing memory</vt:lpstr>
      <vt:lpstr>Example of malloc()</vt:lpstr>
      <vt:lpstr>calloc()</vt:lpstr>
      <vt:lpstr>Example of calloc()</vt:lpstr>
      <vt:lpstr>Dynamic Memory Allocation example:  A dynamic n × n matrix</vt:lpstr>
      <vt:lpstr>Dynamic matrix:  main()</vt:lpstr>
      <vt:lpstr>Dynamic matrix  matrix_create()</vt:lpstr>
      <vt:lpstr>PowerPoint Presentation</vt:lpstr>
      <vt:lpstr>realloc()</vt:lpstr>
      <vt:lpstr>A Dynamically Growing Stack</vt:lpstr>
      <vt:lpstr>Dynamic Stack: stack_create()</vt:lpstr>
      <vt:lpstr>Dynamic Stack: stack_push()</vt:lpstr>
      <vt:lpstr>free()</vt:lpstr>
      <vt:lpstr>Example of free()</vt:lpstr>
      <vt:lpstr>Detecting Memory Leaks and Segmentation Faults</vt:lpstr>
      <vt:lpstr>valgrind</vt:lpstr>
      <vt:lpstr>Static versus dynamic analyzers </vt:lpstr>
      <vt:lpstr>Debugging with infer</vt:lpstr>
      <vt:lpstr>Debugging with infer (cont’d)</vt:lpstr>
      <vt:lpstr>Debugging with infer (cont’d)</vt:lpstr>
      <vt:lpstr>Debugging with valgrind</vt:lpstr>
      <vt:lpstr>Debugging with valgrind (cont’d)</vt:lpstr>
      <vt:lpstr>valgrind() on debugged program</vt:lpstr>
      <vt:lpstr>infer</vt:lpstr>
      <vt:lpstr>infer on a debugged program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Pointers and Dynamic Memory</dc:title>
  <dc:creator>Darrell Long</dc:creator>
  <cp:lastModifiedBy>Darrell Long</cp:lastModifiedBy>
  <cp:revision>15</cp:revision>
  <cp:lastPrinted>2023-02-04T00:40:34Z</cp:lastPrinted>
  <dcterms:created xsi:type="dcterms:W3CDTF">2020-01-04T05:09:42Z</dcterms:created>
  <dcterms:modified xsi:type="dcterms:W3CDTF">2023-02-06T23:17:28Z</dcterms:modified>
</cp:coreProperties>
</file>